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wmf" ContentType="image/x-wmf"/>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61" r:id="rId2"/>
    <p:sldId id="282" r:id="rId3"/>
    <p:sldId id="257" r:id="rId4"/>
    <p:sldId id="262" r:id="rId5"/>
    <p:sldId id="263" r:id="rId6"/>
    <p:sldId id="266" r:id="rId7"/>
    <p:sldId id="264" r:id="rId8"/>
    <p:sldId id="271" r:id="rId9"/>
    <p:sldId id="270" r:id="rId10"/>
    <p:sldId id="272" r:id="rId11"/>
    <p:sldId id="273" r:id="rId12"/>
    <p:sldId id="284" r:id="rId13"/>
    <p:sldId id="285" r:id="rId14"/>
    <p:sldId id="259" r:id="rId15"/>
    <p:sldId id="275" r:id="rId16"/>
    <p:sldId id="279" r:id="rId17"/>
    <p:sldId id="268" r:id="rId18"/>
    <p:sldId id="283" r:id="rId19"/>
    <p:sldId id="269" r:id="rId20"/>
    <p:sldId id="277" r:id="rId21"/>
    <p:sldId id="276" r:id="rId22"/>
    <p:sldId id="278" r:id="rId23"/>
    <p:sldId id="280" r:id="rId24"/>
    <p:sldId id="281" r:id="rId25"/>
    <p:sldId id="28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6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72" autoAdjust="0"/>
  </p:normalViewPr>
  <p:slideViewPr>
    <p:cSldViewPr>
      <p:cViewPr varScale="1">
        <p:scale>
          <a:sx n="67" d="100"/>
          <a:sy n="67" d="100"/>
        </p:scale>
        <p:origin x="-42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64F6FF-486B-4337-AE42-82F6E0CA3D31}" type="datetimeFigureOut">
              <a:rPr lang="en-US" smtClean="0"/>
              <a:t>8/13/2013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4B79A-4169-450F-8408-01A6723E273A}" type="slidenum">
              <a:rPr lang="en-US" smtClean="0"/>
              <a:t>‹#›</a:t>
            </a:fld>
            <a:endParaRPr lang="en-US"/>
          </a:p>
        </p:txBody>
      </p:sp>
    </p:spTree>
    <p:extLst>
      <p:ext uri="{BB962C8B-B14F-4D97-AF65-F5344CB8AC3E}">
        <p14:creationId xmlns:p14="http://schemas.microsoft.com/office/powerpoint/2010/main" val="3868921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4B79A-4169-450F-8408-01A6723E273A}" type="slidenum">
              <a:rPr lang="en-US" smtClean="0"/>
              <a:t>10</a:t>
            </a:fld>
            <a:endParaRPr lang="en-US"/>
          </a:p>
        </p:txBody>
      </p:sp>
    </p:spTree>
    <p:extLst>
      <p:ext uri="{BB962C8B-B14F-4D97-AF65-F5344CB8AC3E}">
        <p14:creationId xmlns:p14="http://schemas.microsoft.com/office/powerpoint/2010/main" val="1660437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  Please note that the View and Edit buttons also access the ROSTERS</a:t>
            </a:r>
          </a:p>
          <a:p>
            <a:pPr>
              <a:buFontTx/>
              <a:buChar char="•"/>
            </a:pPr>
            <a:r>
              <a:rPr lang="en-US" dirty="0" smtClean="0"/>
              <a:t>  the Post a Meeting Link gives you immediate access to the Citizens’ Info page</a:t>
            </a:r>
          </a:p>
        </p:txBody>
      </p:sp>
      <p:sp>
        <p:nvSpPr>
          <p:cNvPr id="4198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dirty="0" smtClean="0">
              <a:solidFill>
                <a:prstClr val="black"/>
              </a:solidFill>
            </a:endParaRPr>
          </a:p>
        </p:txBody>
      </p:sp>
      <p:sp>
        <p:nvSpPr>
          <p:cNvPr id="4198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06A120-909B-4AB8-B3C2-2E4B1D4CF70B}" type="slidenum">
              <a:rPr lang="en-US" smtClean="0">
                <a:solidFill>
                  <a:prstClr val="black"/>
                </a:solidFill>
              </a:rPr>
              <a:pPr/>
              <a:t>20</a:t>
            </a:fld>
            <a:endParaRPr lang="en-US"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CE8BF9-7FBB-4CA5-9342-4F378C49F532}"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08B25-B362-44B2-84D7-6983116A26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E8BF9-7FBB-4CA5-9342-4F378C49F532}"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08B25-B362-44B2-84D7-6983116A26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E8BF9-7FBB-4CA5-9342-4F378C49F532}"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08B25-B362-44B2-84D7-6983116A26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E8BF9-7FBB-4CA5-9342-4F378C49F532}"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08B25-B362-44B2-84D7-6983116A264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CE8BF9-7FBB-4CA5-9342-4F378C49F532}"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08B25-B362-44B2-84D7-6983116A264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CE8BF9-7FBB-4CA5-9342-4F378C49F532}"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08B25-B362-44B2-84D7-6983116A264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CE8BF9-7FBB-4CA5-9342-4F378C49F532}" type="datetimeFigureOut">
              <a:rPr lang="en-US" smtClean="0"/>
              <a:t>8/13/2013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408B25-B362-44B2-84D7-6983116A26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CE8BF9-7FBB-4CA5-9342-4F378C49F532}" type="datetimeFigureOut">
              <a:rPr lang="en-US" smtClean="0"/>
              <a:t>8/13/2013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408B25-B362-44B2-84D7-6983116A26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E8BF9-7FBB-4CA5-9342-4F378C49F532}" type="datetimeFigureOut">
              <a:rPr lang="en-US" smtClean="0"/>
              <a:t>8/13/2013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408B25-B362-44B2-84D7-6983116A26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E8BF9-7FBB-4CA5-9342-4F378C49F532}"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08B25-B362-44B2-84D7-6983116A26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E8BF9-7FBB-4CA5-9342-4F378C49F532}"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08B25-B362-44B2-84D7-6983116A264F}"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alpha val="8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AFCE8BF9-7FBB-4CA5-9342-4F378C49F532}" type="datetimeFigureOut">
              <a:rPr lang="en-US" smtClean="0"/>
              <a:t>8/13/2013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7C408B25-B362-44B2-84D7-6983116A264F}" type="slidenum">
              <a:rPr lang="en-US" smtClean="0"/>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hyperlink" Target="http://www.flsiponlin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flsiponline.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eal-new%20color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109584"/>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
          <p:cNvGrpSpPr>
            <a:grpSpLocks/>
          </p:cNvGrpSpPr>
          <p:nvPr/>
        </p:nvGrpSpPr>
        <p:grpSpPr bwMode="auto">
          <a:xfrm>
            <a:off x="2400300" y="2362200"/>
            <a:ext cx="4038600" cy="3767138"/>
            <a:chOff x="3294743" y="346270"/>
            <a:chExt cx="5715000" cy="5748144"/>
          </a:xfrm>
        </p:grpSpPr>
        <p:pic>
          <p:nvPicPr>
            <p:cNvPr id="8" name="Picture 4" descr="C:\Documents and Settings\106966\Local Settings\Temporary Internet Files\Content.IE5\KRHSSROZ\MC900439586[1].png"/>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rot="5400000">
              <a:off x="3278171" y="362842"/>
              <a:ext cx="574814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j0399577.jpg"/>
            <p:cNvPicPr>
              <a:picLocks noChangeAspect="1"/>
            </p:cNvPicPr>
            <p:nvPr/>
          </p:nvPicPr>
          <p:blipFill>
            <a:blip r:embed="rId4" cstate="print"/>
            <a:stretch>
              <a:fillRect/>
            </a:stretch>
          </p:blipFill>
          <p:spPr>
            <a:xfrm rot="1953546">
              <a:off x="4456967" y="1465295"/>
              <a:ext cx="3431839" cy="3523250"/>
            </a:xfrm>
            <a:prstGeom prst="ellipse">
              <a:avLst/>
            </a:prstGeom>
            <a:effectLst>
              <a:softEdge rad="63500"/>
            </a:effectLst>
          </p:spPr>
        </p:pic>
      </p:gr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0400" y="5205405"/>
            <a:ext cx="1802428" cy="1484758"/>
          </a:xfrm>
          <a:prstGeom prst="rect">
            <a:avLst/>
          </a:prstGeom>
        </p:spPr>
      </p:pic>
      <p:sp>
        <p:nvSpPr>
          <p:cNvPr id="5" name="Rectangle 4"/>
          <p:cNvSpPr/>
          <p:nvPr/>
        </p:nvSpPr>
        <p:spPr>
          <a:xfrm>
            <a:off x="838200" y="228600"/>
            <a:ext cx="8158708"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cs typeface="+mj-cs"/>
              </a:rPr>
              <a:t>School </a:t>
            </a: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cs typeface="+mj-cs"/>
              </a:rPr>
              <a:t>Improvement </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cs typeface="+mj-cs"/>
              </a:rPr>
              <a:t>Plans </a:t>
            </a:r>
            <a:b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cs typeface="+mj-cs"/>
              </a:rPr>
            </a:b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cs typeface="+mj-cs"/>
              </a:rPr>
              <a:t>&amp; EESACs </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88278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09" y="357909"/>
            <a:ext cx="7148628" cy="5530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rved Left Arrow 2"/>
          <p:cNvSpPr/>
          <p:nvPr/>
        </p:nvSpPr>
        <p:spPr>
          <a:xfrm rot="15082733">
            <a:off x="1562796" y="922557"/>
            <a:ext cx="685800" cy="1378577"/>
          </a:xfrm>
          <a:prstGeom prst="curved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762000" y="1992868"/>
            <a:ext cx="1371600" cy="646331"/>
          </a:xfrm>
          <a:prstGeom prst="rect">
            <a:avLst/>
          </a:prstGeom>
          <a:solidFill>
            <a:srgbClr val="FFFF00"/>
          </a:solidFill>
          <a:ln>
            <a:solidFill>
              <a:srgbClr val="0070C0"/>
            </a:solidFill>
          </a:ln>
        </p:spPr>
        <p:txBody>
          <a:bodyPr wrap="square" rtlCol="0">
            <a:spAutoFit/>
          </a:bodyPr>
          <a:lstStyle/>
          <a:p>
            <a:r>
              <a:rPr lang="en-US" dirty="0" smtClean="0">
                <a:solidFill>
                  <a:schemeClr val="bg1"/>
                </a:solidFill>
              </a:rPr>
              <a:t>Principal’s email</a:t>
            </a:r>
            <a:endParaRPr lang="en-US" dirty="0">
              <a:solidFill>
                <a:schemeClr val="bg1"/>
              </a:solidFill>
            </a:endParaRPr>
          </a:p>
        </p:txBody>
      </p:sp>
      <p:sp>
        <p:nvSpPr>
          <p:cNvPr id="8" name="TextBox 7"/>
          <p:cNvSpPr txBox="1"/>
          <p:nvPr/>
        </p:nvSpPr>
        <p:spPr>
          <a:xfrm>
            <a:off x="792714" y="3122944"/>
            <a:ext cx="1493286" cy="2031325"/>
          </a:xfrm>
          <a:prstGeom prst="rect">
            <a:avLst/>
          </a:prstGeom>
          <a:solidFill>
            <a:srgbClr val="FFFF00"/>
          </a:solidFill>
          <a:ln>
            <a:solidFill>
              <a:srgbClr val="0070C0"/>
            </a:solidFill>
          </a:ln>
        </p:spPr>
        <p:txBody>
          <a:bodyPr wrap="square" rtlCol="0">
            <a:spAutoFit/>
          </a:bodyPr>
          <a:lstStyle/>
          <a:p>
            <a:r>
              <a:rPr lang="en-US" dirty="0" smtClean="0">
                <a:solidFill>
                  <a:schemeClr val="bg1"/>
                </a:solidFill>
              </a:rPr>
              <a:t>Refer to Weekly Briefing #14201 – Release date Aug. 15, 2013</a:t>
            </a:r>
            <a:endParaRPr lang="en-US" dirty="0">
              <a:solidFill>
                <a:schemeClr val="bg1"/>
              </a:solidFill>
            </a:endParaRPr>
          </a:p>
        </p:txBody>
      </p:sp>
    </p:spTree>
    <p:extLst>
      <p:ext uri="{BB962C8B-B14F-4D97-AF65-F5344CB8AC3E}">
        <p14:creationId xmlns:p14="http://schemas.microsoft.com/office/powerpoint/2010/main" val="2023804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36" y="1295400"/>
            <a:ext cx="8469745" cy="3866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p:cNvSpPr/>
          <p:nvPr/>
        </p:nvSpPr>
        <p:spPr>
          <a:xfrm rot="8478127">
            <a:off x="6319150" y="2663473"/>
            <a:ext cx="1828800" cy="381000"/>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880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47625"/>
            <a:ext cx="8931275" cy="676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66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8" y="64722"/>
            <a:ext cx="8999537" cy="6644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407194" y="76200"/>
            <a:ext cx="4191000" cy="381000"/>
          </a:xfrm>
          <a:prstGeom prst="rect">
            <a:avLst/>
          </a:prstGeom>
          <a:solidFill>
            <a:srgbClr val="FFFF00"/>
          </a:solidFill>
          <a:ln w="381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http://osi.dadeschools.net</a:t>
            </a:r>
          </a:p>
        </p:txBody>
      </p:sp>
      <p:sp>
        <p:nvSpPr>
          <p:cNvPr id="7" name="Right Arrow 6"/>
          <p:cNvSpPr/>
          <p:nvPr/>
        </p:nvSpPr>
        <p:spPr>
          <a:xfrm rot="19208821">
            <a:off x="1038365" y="2805815"/>
            <a:ext cx="1379742" cy="382772"/>
          </a:xfrm>
          <a:prstGeom prst="rightArrow">
            <a:avLst/>
          </a:prstGeom>
          <a:solidFill>
            <a:srgbClr val="94C600"/>
          </a:solidFill>
          <a:ln w="15875" cap="flat" cmpd="sng" algn="ctr">
            <a:solidFill>
              <a:srgbClr val="94C6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UPDATES</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967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153400" cy="924475"/>
          </a:xfrm>
        </p:spPr>
        <p:txBody>
          <a:bodyPr/>
          <a:lstStyle/>
          <a:p>
            <a:pPr algn="ctr"/>
            <a:r>
              <a:rPr lang="en-US" b="1" dirty="0">
                <a:solidFill>
                  <a:srgbClr val="FF0000"/>
                </a:solidFill>
                <a:effectLst>
                  <a:outerShdw blurRad="38100" dist="38100" dir="2700000" algn="tl">
                    <a:srgbClr val="000000">
                      <a:alpha val="43137"/>
                    </a:srgbClr>
                  </a:outerShdw>
                </a:effectLst>
                <a:latin typeface="Calibri"/>
                <a:cs typeface="+mj-cs"/>
              </a:rPr>
              <a:t>Planning, Implementing, Monitoring, and Evaluating the SIP Process</a:t>
            </a:r>
            <a:endParaRPr lang="en-US" b="1" dirty="0">
              <a:solidFill>
                <a:srgbClr val="FF0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04800" y="1524000"/>
            <a:ext cx="8458199" cy="4876800"/>
          </a:xfrm>
          <a:solidFill>
            <a:schemeClr val="tx1"/>
          </a:solidFill>
          <a:ln w="12700">
            <a:solidFill>
              <a:schemeClr val="tx1"/>
            </a:solidFill>
          </a:ln>
        </p:spPr>
        <p:txBody>
          <a:bodyPr>
            <a:normAutofit/>
          </a:bodyPr>
          <a:lstStyle/>
          <a:p>
            <a:pPr lvl="0" defTabSz="914400">
              <a:spcAft>
                <a:spcPts val="0"/>
              </a:spcAft>
              <a:buClrTx/>
              <a:buFont typeface="Wingdings" pitchFamily="2" charset="2"/>
              <a:buChar char="v"/>
              <a:defRPr/>
            </a:pPr>
            <a:r>
              <a:rPr lang="en-US" sz="2800" b="1" dirty="0" smtClean="0">
                <a:solidFill>
                  <a:prstClr val="black"/>
                </a:solidFill>
                <a:latin typeface="Calibri"/>
                <a:cs typeface="Arial" pitchFamily="34" charset="0"/>
              </a:rPr>
              <a:t>This </a:t>
            </a:r>
            <a:r>
              <a:rPr lang="en-US" sz="2800" b="1" dirty="0">
                <a:solidFill>
                  <a:prstClr val="black"/>
                </a:solidFill>
                <a:latin typeface="Calibri"/>
                <a:cs typeface="Arial" pitchFamily="34" charset="0"/>
              </a:rPr>
              <a:t>is a team process.</a:t>
            </a:r>
          </a:p>
          <a:p>
            <a:pPr lvl="0" defTabSz="914400">
              <a:spcAft>
                <a:spcPts val="0"/>
              </a:spcAft>
              <a:buClrTx/>
              <a:buFont typeface="Wingdings" pitchFamily="2" charset="2"/>
              <a:buChar char="v"/>
              <a:defRPr/>
            </a:pPr>
            <a:endParaRPr lang="en-US" sz="1200" b="1" dirty="0">
              <a:solidFill>
                <a:prstClr val="black"/>
              </a:solidFill>
              <a:latin typeface="Calibri"/>
              <a:cs typeface="Arial" pitchFamily="34" charset="0"/>
            </a:endParaRPr>
          </a:p>
          <a:p>
            <a:pPr lvl="0" defTabSz="914400">
              <a:spcAft>
                <a:spcPts val="0"/>
              </a:spcAft>
              <a:buClrTx/>
              <a:buFont typeface="Wingdings" pitchFamily="2" charset="2"/>
              <a:buChar char="v"/>
              <a:defRPr/>
            </a:pPr>
            <a:r>
              <a:rPr lang="en-US" sz="2800" b="1" dirty="0">
                <a:solidFill>
                  <a:prstClr val="black"/>
                </a:solidFill>
                <a:latin typeface="Calibri"/>
                <a:cs typeface="Arial" pitchFamily="34" charset="0"/>
              </a:rPr>
              <a:t>The Charter School Office and the Office of School Improvement can provide assistance.</a:t>
            </a:r>
          </a:p>
          <a:p>
            <a:pPr lvl="0" defTabSz="914400">
              <a:spcAft>
                <a:spcPts val="0"/>
              </a:spcAft>
              <a:buClrTx/>
              <a:buFont typeface="Wingdings" pitchFamily="2" charset="2"/>
              <a:buChar char="v"/>
              <a:defRPr/>
            </a:pPr>
            <a:endParaRPr lang="en-US" sz="1200" b="1" dirty="0">
              <a:solidFill>
                <a:prstClr val="black"/>
              </a:solidFill>
              <a:latin typeface="Calibri"/>
              <a:cs typeface="Arial" pitchFamily="34" charset="0"/>
            </a:endParaRPr>
          </a:p>
          <a:p>
            <a:pPr lvl="0" defTabSz="914400">
              <a:spcAft>
                <a:spcPts val="0"/>
              </a:spcAft>
              <a:buClrTx/>
              <a:buFont typeface="Wingdings" pitchFamily="2" charset="2"/>
              <a:buChar char="v"/>
              <a:defRPr/>
            </a:pPr>
            <a:r>
              <a:rPr lang="en-US" sz="2800" b="1" dirty="0">
                <a:solidFill>
                  <a:prstClr val="black"/>
                </a:solidFill>
                <a:latin typeface="Calibri"/>
                <a:cs typeface="Arial" pitchFamily="34" charset="0"/>
              </a:rPr>
              <a:t>Communication is ongoing for all stakeholders.</a:t>
            </a:r>
          </a:p>
          <a:p>
            <a:pPr lvl="0" defTabSz="914400">
              <a:spcAft>
                <a:spcPts val="0"/>
              </a:spcAft>
              <a:buClrTx/>
              <a:buFont typeface="Wingdings" pitchFamily="2" charset="2"/>
              <a:buChar char="v"/>
              <a:defRPr/>
            </a:pPr>
            <a:endParaRPr lang="en-US" sz="1200" b="1" dirty="0">
              <a:solidFill>
                <a:prstClr val="black"/>
              </a:solidFill>
              <a:latin typeface="Calibri"/>
              <a:cs typeface="Arial" pitchFamily="34" charset="0"/>
            </a:endParaRPr>
          </a:p>
          <a:p>
            <a:pPr lvl="0" defTabSz="914400">
              <a:spcAft>
                <a:spcPts val="0"/>
              </a:spcAft>
              <a:buClrTx/>
              <a:buFont typeface="Wingdings" pitchFamily="2" charset="2"/>
              <a:buChar char="v"/>
              <a:defRPr/>
            </a:pPr>
            <a:r>
              <a:rPr lang="en-US" sz="2800" b="1" dirty="0">
                <a:solidFill>
                  <a:prstClr val="black"/>
                </a:solidFill>
                <a:latin typeface="Calibri"/>
                <a:cs typeface="Arial" pitchFamily="34" charset="0"/>
              </a:rPr>
              <a:t>Updates </a:t>
            </a:r>
            <a:r>
              <a:rPr lang="en-US" sz="2800" b="1" dirty="0" smtClean="0">
                <a:solidFill>
                  <a:prstClr val="black"/>
                </a:solidFill>
                <a:latin typeface="Calibri"/>
                <a:cs typeface="Arial" pitchFamily="34" charset="0"/>
              </a:rPr>
              <a:t>to the SIP can </a:t>
            </a:r>
            <a:r>
              <a:rPr lang="en-US" sz="2800" b="1" dirty="0">
                <a:solidFill>
                  <a:prstClr val="black"/>
                </a:solidFill>
                <a:latin typeface="Calibri"/>
                <a:cs typeface="Arial" pitchFamily="34" charset="0"/>
              </a:rPr>
              <a:t>be made throughout the year.</a:t>
            </a:r>
          </a:p>
          <a:p>
            <a:pPr lvl="0" defTabSz="914400">
              <a:spcAft>
                <a:spcPts val="0"/>
              </a:spcAft>
              <a:buClrTx/>
              <a:buFont typeface="Wingdings" pitchFamily="2" charset="2"/>
              <a:buChar char="v"/>
              <a:defRPr/>
            </a:pPr>
            <a:endParaRPr lang="en-US" sz="1200" b="1" dirty="0">
              <a:solidFill>
                <a:prstClr val="black"/>
              </a:solidFill>
              <a:latin typeface="Calibri"/>
              <a:cs typeface="Arial" pitchFamily="34" charset="0"/>
            </a:endParaRPr>
          </a:p>
          <a:p>
            <a:pPr lvl="0" defTabSz="914400">
              <a:spcAft>
                <a:spcPts val="0"/>
              </a:spcAft>
              <a:buClrTx/>
              <a:buFont typeface="Wingdings" pitchFamily="2" charset="2"/>
              <a:buChar char="v"/>
              <a:defRPr/>
            </a:pPr>
            <a:r>
              <a:rPr lang="en-US" sz="2800" b="1" dirty="0">
                <a:solidFill>
                  <a:prstClr val="black"/>
                </a:solidFill>
                <a:latin typeface="Calibri"/>
                <a:cs typeface="Arial" pitchFamily="34" charset="0"/>
              </a:rPr>
              <a:t>Adhere to the timelines for SIP development.</a:t>
            </a:r>
          </a:p>
          <a:p>
            <a:pPr lvl="0" defTabSz="914400">
              <a:spcAft>
                <a:spcPts val="0"/>
              </a:spcAft>
              <a:buClrTx/>
              <a:buFont typeface="Wingdings" pitchFamily="2" charset="2"/>
              <a:buChar char="v"/>
              <a:defRPr/>
            </a:pPr>
            <a:endParaRPr lang="en-US" sz="1200" b="1" dirty="0">
              <a:solidFill>
                <a:prstClr val="black"/>
              </a:solidFill>
              <a:latin typeface="Calibri"/>
              <a:cs typeface="Arial" pitchFamily="34" charset="0"/>
            </a:endParaRPr>
          </a:p>
          <a:p>
            <a:pPr lvl="0" defTabSz="914400">
              <a:spcAft>
                <a:spcPts val="0"/>
              </a:spcAft>
              <a:buClrTx/>
              <a:buFont typeface="Wingdings" pitchFamily="2" charset="2"/>
              <a:buChar char="v"/>
              <a:defRPr/>
            </a:pPr>
            <a:r>
              <a:rPr lang="en-US" sz="2800" b="1" dirty="0">
                <a:solidFill>
                  <a:prstClr val="black"/>
                </a:solidFill>
                <a:latin typeface="Calibri"/>
                <a:cs typeface="Arial" pitchFamily="34" charset="0"/>
              </a:rPr>
              <a:t>Provide assurances through EESAC minutes.</a:t>
            </a:r>
          </a:p>
        </p:txBody>
      </p:sp>
    </p:spTree>
    <p:extLst>
      <p:ext uri="{BB962C8B-B14F-4D97-AF65-F5344CB8AC3E}">
        <p14:creationId xmlns:p14="http://schemas.microsoft.com/office/powerpoint/2010/main" val="192147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36076"/>
            <a:ext cx="8991600" cy="5117123"/>
          </a:xfrm>
          <a:solidFill>
            <a:schemeClr val="tx1"/>
          </a:solidFill>
          <a:ln w="28575">
            <a:solidFill>
              <a:schemeClr val="tx1"/>
            </a:solidFill>
          </a:ln>
        </p:spPr>
        <p:txBody>
          <a:bodyPr/>
          <a:lstStyle/>
          <a:p>
            <a:pPr marL="342900" lvl="0" indent="-342900" defTabSz="914400">
              <a:spcBef>
                <a:spcPct val="20000"/>
              </a:spcBef>
              <a:defRPr/>
            </a:pPr>
            <a:r>
              <a:rPr lang="en-US" sz="2400" b="1" dirty="0" smtClean="0">
                <a:solidFill>
                  <a:prstClr val="black"/>
                </a:solidFill>
                <a:latin typeface="Calibri"/>
                <a:ea typeface="+mn-ea"/>
                <a:cs typeface="Arial" pitchFamily="34" charset="0"/>
              </a:rPr>
              <a:t/>
            </a:r>
            <a:br>
              <a:rPr lang="en-US" sz="2400" b="1" dirty="0" smtClean="0">
                <a:solidFill>
                  <a:prstClr val="black"/>
                </a:solidFill>
                <a:latin typeface="Calibri"/>
                <a:ea typeface="+mn-ea"/>
                <a:cs typeface="Arial" pitchFamily="34" charset="0"/>
              </a:rPr>
            </a:br>
            <a:r>
              <a:rPr lang="en-US" sz="2400" b="1" dirty="0">
                <a:solidFill>
                  <a:prstClr val="black"/>
                </a:solidFill>
                <a:latin typeface="Calibri"/>
                <a:ea typeface="+mn-ea"/>
                <a:cs typeface="Arial" pitchFamily="34" charset="0"/>
              </a:rPr>
              <a:t/>
            </a:r>
            <a:br>
              <a:rPr lang="en-US" sz="2400" b="1" dirty="0">
                <a:solidFill>
                  <a:prstClr val="black"/>
                </a:solidFill>
                <a:latin typeface="Calibri"/>
                <a:ea typeface="+mn-ea"/>
                <a:cs typeface="Arial" pitchFamily="34" charset="0"/>
              </a:rPr>
            </a:br>
            <a:r>
              <a:rPr lang="en-US" sz="2400" b="1" dirty="0" smtClean="0">
                <a:solidFill>
                  <a:prstClr val="black"/>
                </a:solidFill>
                <a:latin typeface="Calibri"/>
                <a:ea typeface="+mn-ea"/>
                <a:cs typeface="Arial" pitchFamily="34" charset="0"/>
              </a:rPr>
              <a:t/>
            </a:r>
            <a:br>
              <a:rPr lang="en-US" sz="2400" b="1" dirty="0" smtClean="0">
                <a:solidFill>
                  <a:prstClr val="black"/>
                </a:solidFill>
                <a:latin typeface="Calibri"/>
                <a:ea typeface="+mn-ea"/>
                <a:cs typeface="Arial" pitchFamily="34" charset="0"/>
              </a:rPr>
            </a:br>
            <a:r>
              <a:rPr lang="en-US" sz="2400" b="1" dirty="0" smtClean="0">
                <a:solidFill>
                  <a:prstClr val="black"/>
                </a:solidFill>
                <a:latin typeface="Calibri"/>
                <a:ea typeface="+mn-ea"/>
                <a:cs typeface="Arial" pitchFamily="34" charset="0"/>
              </a:rPr>
              <a:t>Pursuant </a:t>
            </a:r>
            <a:r>
              <a:rPr lang="en-US" sz="2400" b="1" dirty="0">
                <a:solidFill>
                  <a:prstClr val="black"/>
                </a:solidFill>
                <a:latin typeface="Calibri"/>
                <a:ea typeface="+mn-ea"/>
                <a:cs typeface="Arial" pitchFamily="34" charset="0"/>
              </a:rPr>
              <a:t>to Section VI. I. of the contractual agreement, </a:t>
            </a:r>
            <a:r>
              <a:rPr lang="en-US" sz="2400" b="1" i="1" dirty="0">
                <a:solidFill>
                  <a:prstClr val="black"/>
                </a:solidFill>
                <a:latin typeface="Calibri"/>
                <a:ea typeface="+mn-ea"/>
                <a:cs typeface="Arial" pitchFamily="34" charset="0"/>
              </a:rPr>
              <a:t>“An Educational Excellence School Advisory Council (EESAC) will be established consistent with Florida Statute 1001.452 to facilitate achievement of the mission of the School, and to ensure that the School meets the needs of the children and community it is developed to serve. </a:t>
            </a:r>
            <a:br>
              <a:rPr lang="en-US" sz="2400" b="1" i="1" dirty="0">
                <a:solidFill>
                  <a:prstClr val="black"/>
                </a:solidFill>
                <a:latin typeface="Calibri"/>
                <a:ea typeface="+mn-ea"/>
                <a:cs typeface="Arial" pitchFamily="34" charset="0"/>
              </a:rPr>
            </a:br>
            <a:r>
              <a:rPr lang="en-US" sz="2400" b="1" i="1" dirty="0">
                <a:solidFill>
                  <a:prstClr val="black"/>
                </a:solidFill>
                <a:latin typeface="Calibri"/>
                <a:ea typeface="+mn-ea"/>
                <a:cs typeface="Arial" pitchFamily="34" charset="0"/>
              </a:rPr>
              <a:t/>
            </a:r>
            <a:br>
              <a:rPr lang="en-US" sz="2400" b="1" i="1" dirty="0">
                <a:solidFill>
                  <a:prstClr val="black"/>
                </a:solidFill>
                <a:latin typeface="Calibri"/>
                <a:ea typeface="+mn-ea"/>
                <a:cs typeface="Arial" pitchFamily="34" charset="0"/>
              </a:rPr>
            </a:br>
            <a:r>
              <a:rPr lang="en-US" sz="2400" b="1" i="1" dirty="0">
                <a:solidFill>
                  <a:prstClr val="black"/>
                </a:solidFill>
                <a:latin typeface="Calibri"/>
                <a:ea typeface="+mn-ea"/>
                <a:cs typeface="Arial" pitchFamily="34" charset="0"/>
              </a:rPr>
              <a:t>To this end, the School will detail and address the following components, for its EESAC: </a:t>
            </a:r>
            <a:br>
              <a:rPr lang="en-US" sz="2400" b="1" i="1" dirty="0">
                <a:solidFill>
                  <a:prstClr val="black"/>
                </a:solidFill>
                <a:latin typeface="Calibri"/>
                <a:ea typeface="+mn-ea"/>
                <a:cs typeface="Arial" pitchFamily="34" charset="0"/>
              </a:rPr>
            </a:br>
            <a:r>
              <a:rPr lang="en-US" sz="2400" b="1" i="1" dirty="0">
                <a:solidFill>
                  <a:prstClr val="black"/>
                </a:solidFill>
                <a:latin typeface="Calibri"/>
                <a:ea typeface="+mn-ea"/>
                <a:cs typeface="Arial" pitchFamily="34" charset="0"/>
              </a:rPr>
              <a:t>(a) establishment of by-laws; </a:t>
            </a:r>
            <a:br>
              <a:rPr lang="en-US" sz="2400" b="1" i="1" dirty="0">
                <a:solidFill>
                  <a:prstClr val="black"/>
                </a:solidFill>
                <a:latin typeface="Calibri"/>
                <a:ea typeface="+mn-ea"/>
                <a:cs typeface="Arial" pitchFamily="34" charset="0"/>
              </a:rPr>
            </a:br>
            <a:r>
              <a:rPr lang="en-US" sz="2400" b="1" i="1" dirty="0">
                <a:solidFill>
                  <a:prstClr val="black"/>
                </a:solidFill>
                <a:latin typeface="Calibri"/>
                <a:ea typeface="+mn-ea"/>
                <a:cs typeface="Arial" pitchFamily="34" charset="0"/>
              </a:rPr>
              <a:t>(b) composition of membership; </a:t>
            </a:r>
            <a:br>
              <a:rPr lang="en-US" sz="2400" b="1" i="1" dirty="0">
                <a:solidFill>
                  <a:prstClr val="black"/>
                </a:solidFill>
                <a:latin typeface="Calibri"/>
                <a:ea typeface="+mn-ea"/>
                <a:cs typeface="Arial" pitchFamily="34" charset="0"/>
              </a:rPr>
            </a:br>
            <a:r>
              <a:rPr lang="en-US" sz="2400" b="1" i="1" dirty="0">
                <a:solidFill>
                  <a:prstClr val="black"/>
                </a:solidFill>
                <a:latin typeface="Calibri"/>
                <a:ea typeface="+mn-ea"/>
                <a:cs typeface="Arial" pitchFamily="34" charset="0"/>
              </a:rPr>
              <a:t>(c) election procedures; and</a:t>
            </a:r>
            <a:br>
              <a:rPr lang="en-US" sz="2400" b="1" i="1" dirty="0">
                <a:solidFill>
                  <a:prstClr val="black"/>
                </a:solidFill>
                <a:latin typeface="Calibri"/>
                <a:ea typeface="+mn-ea"/>
                <a:cs typeface="Arial" pitchFamily="34" charset="0"/>
              </a:rPr>
            </a:br>
            <a:r>
              <a:rPr lang="en-US" sz="2400" b="1" i="1" dirty="0">
                <a:solidFill>
                  <a:prstClr val="black"/>
                </a:solidFill>
                <a:latin typeface="Calibri"/>
                <a:ea typeface="+mn-ea"/>
                <a:cs typeface="Arial" pitchFamily="34" charset="0"/>
              </a:rPr>
              <a:t>(d) communication and posting of meeting agendas and minutes pursuant to Florida Statute 286.011 (Sunshine </a:t>
            </a:r>
            <a:r>
              <a:rPr lang="en-US" sz="2400" b="1" i="1" dirty="0" smtClean="0">
                <a:solidFill>
                  <a:prstClr val="black"/>
                </a:solidFill>
                <a:latin typeface="Calibri"/>
                <a:ea typeface="+mn-ea"/>
                <a:cs typeface="Arial" pitchFamily="34" charset="0"/>
              </a:rPr>
              <a:t>Law).</a:t>
            </a:r>
            <a:endParaRPr lang="en-US" sz="2400" dirty="0"/>
          </a:p>
        </p:txBody>
      </p:sp>
      <p:pic>
        <p:nvPicPr>
          <p:cNvPr id="1026" name="Picture 2" descr="C:\Documents and Settings\218373\Local Settings\Temporary Internet Files\Content.IE5\C7XVL34B\MC90044139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1723"/>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50512"/>
            <a:ext cx="7209692" cy="923330"/>
          </a:xfrm>
          <a:prstGeom prst="rect">
            <a:avLst/>
          </a:prstGeom>
          <a:noFill/>
          <a:ln w="12700">
            <a:solidFill>
              <a:schemeClr val="tx1"/>
            </a:solidFill>
          </a:ln>
        </p:spPr>
        <p:txBody>
          <a:bodyPr wrap="square" rtlCol="0">
            <a:spAutoFit/>
          </a:bodyPr>
          <a:lstStyle/>
          <a:p>
            <a:pPr algn="ctr" fontAlgn="base">
              <a:spcBef>
                <a:spcPct val="0"/>
              </a:spcBef>
              <a:spcAft>
                <a:spcPct val="0"/>
              </a:spcAft>
              <a:defRPr/>
            </a:pPr>
            <a:r>
              <a:rPr lang="en-US" sz="54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Arial" pitchFamily="34" charset="0"/>
              </a:rPr>
              <a:t>Charter Schools</a:t>
            </a:r>
          </a:p>
        </p:txBody>
      </p:sp>
    </p:spTree>
    <p:extLst>
      <p:ext uri="{BB962C8B-B14F-4D97-AF65-F5344CB8AC3E}">
        <p14:creationId xmlns:p14="http://schemas.microsoft.com/office/powerpoint/2010/main" val="3898188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25113" cy="1219200"/>
          </a:xfrm>
        </p:spPr>
        <p:txBody>
          <a:bodyPr/>
          <a:lstStyle/>
          <a:p>
            <a:pPr algn="ctr"/>
            <a:r>
              <a:rPr lang="en-US" b="1" u="sng" dirty="0">
                <a:solidFill>
                  <a:srgbClr val="FF0000"/>
                </a:solidFill>
                <a:latin typeface="Arial" pitchFamily="34" charset="0"/>
                <a:cs typeface="Arial" pitchFamily="34" charset="0"/>
              </a:rPr>
              <a:t>School Advisory Councils </a:t>
            </a:r>
            <a:r>
              <a:rPr lang="en-US" b="1" dirty="0">
                <a:solidFill>
                  <a:srgbClr val="FF0000"/>
                </a:solidFill>
                <a:latin typeface="Arial" pitchFamily="34" charset="0"/>
                <a:cs typeface="Arial" pitchFamily="34" charset="0"/>
              </a:rPr>
              <a:t>(EESACs)</a:t>
            </a:r>
            <a:br>
              <a:rPr lang="en-US" b="1" dirty="0">
                <a:solidFill>
                  <a:srgbClr val="FF0000"/>
                </a:solidFill>
                <a:latin typeface="Arial" pitchFamily="34" charset="0"/>
                <a:cs typeface="Arial" pitchFamily="34" charset="0"/>
              </a:rPr>
            </a:br>
            <a:endParaRPr lang="en-US"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1295400"/>
            <a:ext cx="8305800" cy="5334000"/>
          </a:xfrm>
          <a:solidFill>
            <a:schemeClr val="tx1"/>
          </a:solidFill>
        </p:spPr>
        <p:txBody>
          <a:bodyPr>
            <a:normAutofit lnSpcReduction="10000"/>
          </a:bodyPr>
          <a:lstStyle/>
          <a:p>
            <a:pPr lvl="0" indent="-114300" defTabSz="914400">
              <a:spcBef>
                <a:spcPts val="0"/>
              </a:spcBef>
              <a:spcAft>
                <a:spcPts val="0"/>
              </a:spcAft>
              <a:buClr>
                <a:srgbClr val="30356E"/>
              </a:buClr>
              <a:buSzPct val="70000"/>
              <a:buNone/>
              <a:tabLst>
                <a:tab pos="7429500" algn="l"/>
              </a:tabLst>
              <a:defRPr/>
            </a:pPr>
            <a:r>
              <a:rPr lang="en-US" sz="2000" dirty="0">
                <a:solidFill>
                  <a:prstClr val="black"/>
                </a:solidFill>
                <a:latin typeface="Candara"/>
                <a:cs typeface="Arial" pitchFamily="34" charset="0"/>
              </a:rPr>
              <a:t>The School Advisory Council is responsible for final decision making at the school relating to the implementation of the provisions of the annual School Improvement Plan. </a:t>
            </a:r>
            <a:endParaRPr lang="en-US" sz="2000" dirty="0" smtClean="0">
              <a:solidFill>
                <a:prstClr val="black"/>
              </a:solidFill>
              <a:latin typeface="Candara"/>
              <a:cs typeface="Arial" pitchFamily="34" charset="0"/>
            </a:endParaRPr>
          </a:p>
          <a:p>
            <a:pPr lvl="0" indent="-114300" defTabSz="914400">
              <a:spcBef>
                <a:spcPts val="0"/>
              </a:spcBef>
              <a:spcAft>
                <a:spcPts val="0"/>
              </a:spcAft>
              <a:buClr>
                <a:srgbClr val="30356E"/>
              </a:buClr>
              <a:buSzPct val="70000"/>
              <a:buNone/>
              <a:tabLst>
                <a:tab pos="7429500" algn="l"/>
              </a:tabLst>
              <a:defRPr/>
            </a:pPr>
            <a:endParaRPr lang="en-US" sz="2000" dirty="0" smtClean="0">
              <a:solidFill>
                <a:prstClr val="black"/>
              </a:solidFill>
              <a:latin typeface="Candara"/>
              <a:cs typeface="Arial" pitchFamily="34" charset="0"/>
            </a:endParaRPr>
          </a:p>
          <a:p>
            <a:pPr lvl="0" indent="-114300" defTabSz="914400">
              <a:spcBef>
                <a:spcPts val="0"/>
              </a:spcBef>
              <a:spcAft>
                <a:spcPts val="0"/>
              </a:spcAft>
              <a:buClr>
                <a:srgbClr val="30356E"/>
              </a:buClr>
              <a:buSzPct val="70000"/>
              <a:buNone/>
              <a:tabLst>
                <a:tab pos="7429500" algn="l"/>
              </a:tabLst>
              <a:defRPr/>
            </a:pPr>
            <a:r>
              <a:rPr lang="en-US" sz="2000" dirty="0" smtClean="0">
                <a:solidFill>
                  <a:prstClr val="black"/>
                </a:solidFill>
                <a:latin typeface="Candara"/>
                <a:cs typeface="Arial" pitchFamily="34" charset="0"/>
              </a:rPr>
              <a:t>Each School </a:t>
            </a:r>
            <a:r>
              <a:rPr lang="en-US" sz="2000" dirty="0">
                <a:solidFill>
                  <a:prstClr val="black"/>
                </a:solidFill>
                <a:latin typeface="Candara"/>
                <a:cs typeface="Arial" pitchFamily="34" charset="0"/>
              </a:rPr>
              <a:t>Advisory Council assists in the annual preparation and evaluation of the School Improvement Plan (SIP) and in the preparation of the school's annual budget.</a:t>
            </a:r>
          </a:p>
          <a:p>
            <a:pPr lvl="1" defTabSz="914400">
              <a:spcAft>
                <a:spcPts val="0"/>
              </a:spcAft>
              <a:buClr>
                <a:srgbClr val="CC4757">
                  <a:lumMod val="50000"/>
                </a:srgbClr>
              </a:buClr>
              <a:buSzPct val="60000"/>
              <a:buFont typeface="Arial" pitchFamily="34" charset="0"/>
              <a:buChar char="–"/>
              <a:defRPr/>
            </a:pPr>
            <a:r>
              <a:rPr lang="en-US" sz="2400" dirty="0">
                <a:solidFill>
                  <a:prstClr val="black"/>
                </a:solidFill>
                <a:latin typeface="Candara"/>
              </a:rPr>
              <a:t>Majority of members must be non-District employees</a:t>
            </a:r>
          </a:p>
          <a:p>
            <a:pPr lvl="1" defTabSz="914400">
              <a:spcAft>
                <a:spcPts val="0"/>
              </a:spcAft>
              <a:buClr>
                <a:srgbClr val="CC4757">
                  <a:lumMod val="50000"/>
                </a:srgbClr>
              </a:buClr>
              <a:buSzPct val="60000"/>
              <a:buFont typeface="Arial" pitchFamily="34" charset="0"/>
              <a:buChar char="–"/>
              <a:defRPr/>
            </a:pPr>
            <a:r>
              <a:rPr lang="en-US" sz="2400" dirty="0">
                <a:solidFill>
                  <a:prstClr val="black"/>
                </a:solidFill>
                <a:latin typeface="Candara"/>
              </a:rPr>
              <a:t>Schedule appropriate meetings (5 Day notice) through Citizens’ Information website</a:t>
            </a:r>
          </a:p>
          <a:p>
            <a:pPr lvl="1" defTabSz="914400">
              <a:spcAft>
                <a:spcPts val="0"/>
              </a:spcAft>
              <a:buClr>
                <a:srgbClr val="CC4757">
                  <a:lumMod val="50000"/>
                </a:srgbClr>
              </a:buClr>
              <a:buSzPct val="60000"/>
              <a:buFont typeface="Arial" pitchFamily="34" charset="0"/>
              <a:buChar char="–"/>
              <a:defRPr/>
            </a:pPr>
            <a:r>
              <a:rPr lang="en-US" sz="2400" dirty="0">
                <a:solidFill>
                  <a:prstClr val="black"/>
                </a:solidFill>
                <a:latin typeface="Candara"/>
              </a:rPr>
              <a:t>New charter schools for </a:t>
            </a:r>
            <a:r>
              <a:rPr lang="en-US" sz="2400" dirty="0" smtClean="0">
                <a:solidFill>
                  <a:prstClr val="black"/>
                </a:solidFill>
                <a:latin typeface="Candara"/>
              </a:rPr>
              <a:t>2013-2014 </a:t>
            </a:r>
            <a:r>
              <a:rPr lang="en-US" sz="2400" dirty="0">
                <a:solidFill>
                  <a:prstClr val="black"/>
                </a:solidFill>
                <a:latin typeface="Candara"/>
              </a:rPr>
              <a:t>must create an EESAC.  </a:t>
            </a:r>
          </a:p>
          <a:p>
            <a:pPr lvl="2" defTabSz="914400">
              <a:spcAft>
                <a:spcPts val="0"/>
              </a:spcAft>
              <a:buClr>
                <a:srgbClr val="46A6BD">
                  <a:lumMod val="75000"/>
                </a:srgbClr>
              </a:buClr>
              <a:buSzPct val="57000"/>
              <a:buFont typeface="Arial" pitchFamily="34" charset="0"/>
              <a:buChar char="•"/>
              <a:defRPr/>
            </a:pPr>
            <a:r>
              <a:rPr lang="en-US" sz="2000" dirty="0">
                <a:solidFill>
                  <a:prstClr val="black"/>
                </a:solidFill>
                <a:latin typeface="Candara"/>
              </a:rPr>
              <a:t>Contact the OSI office for assistance in:</a:t>
            </a:r>
          </a:p>
          <a:p>
            <a:pPr lvl="3" defTabSz="914400">
              <a:spcAft>
                <a:spcPts val="0"/>
              </a:spcAft>
              <a:buClr>
                <a:srgbClr val="CC4757"/>
              </a:buClr>
              <a:buSzPct val="55000"/>
              <a:buFont typeface="Arial" pitchFamily="34" charset="0"/>
              <a:buChar char="–"/>
              <a:defRPr/>
            </a:pPr>
            <a:r>
              <a:rPr lang="en-US" sz="2000" dirty="0">
                <a:solidFill>
                  <a:prstClr val="black"/>
                </a:solidFill>
                <a:latin typeface="Candara"/>
              </a:rPr>
              <a:t>Developing Bylaws;</a:t>
            </a:r>
          </a:p>
          <a:p>
            <a:pPr lvl="3" defTabSz="914400">
              <a:spcAft>
                <a:spcPts val="0"/>
              </a:spcAft>
              <a:buClr>
                <a:srgbClr val="CC4757"/>
              </a:buClr>
              <a:buSzPct val="55000"/>
              <a:buFont typeface="Arial" pitchFamily="34" charset="0"/>
              <a:buChar char="–"/>
              <a:defRPr/>
            </a:pPr>
            <a:r>
              <a:rPr lang="en-US" sz="2000" dirty="0">
                <a:solidFill>
                  <a:prstClr val="black"/>
                </a:solidFill>
                <a:latin typeface="Candara"/>
              </a:rPr>
              <a:t>Creating Rosters; and</a:t>
            </a:r>
          </a:p>
          <a:p>
            <a:pPr lvl="3" defTabSz="914400">
              <a:spcAft>
                <a:spcPts val="0"/>
              </a:spcAft>
              <a:buClr>
                <a:srgbClr val="CC4757"/>
              </a:buClr>
              <a:buSzPct val="55000"/>
              <a:buFont typeface="Arial" pitchFamily="34" charset="0"/>
              <a:buChar char="–"/>
              <a:defRPr/>
            </a:pPr>
            <a:r>
              <a:rPr lang="en-US" sz="2000" dirty="0">
                <a:solidFill>
                  <a:prstClr val="black"/>
                </a:solidFill>
                <a:latin typeface="Candara"/>
              </a:rPr>
              <a:t>Posting meeting requests and minutes</a:t>
            </a:r>
          </a:p>
          <a:p>
            <a:endParaRPr lang="en-US" dirty="0"/>
          </a:p>
        </p:txBody>
      </p:sp>
    </p:spTree>
    <p:extLst>
      <p:ext uri="{BB962C8B-B14F-4D97-AF65-F5344CB8AC3E}">
        <p14:creationId xmlns:p14="http://schemas.microsoft.com/office/powerpoint/2010/main" val="195911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75724"/>
            <a:ext cx="8077200" cy="924475"/>
          </a:xfrm>
        </p:spPr>
        <p:txBody>
          <a:bodyPr/>
          <a:lstStyle/>
          <a:p>
            <a:r>
              <a:rPr lang="en-US" sz="3600" b="1" dirty="0">
                <a:ln w="12700">
                  <a:solidFill>
                    <a:srgbClr val="30356E">
                      <a:satMod val="155000"/>
                    </a:srgbClr>
                  </a:solidFill>
                  <a:prstDash val="solid"/>
                </a:ln>
                <a:solidFill>
                  <a:srgbClr val="FF0000"/>
                </a:solidFill>
                <a:effectLst>
                  <a:outerShdw blurRad="41275" dist="20320" dir="1800000" algn="tl" rotWithShape="0">
                    <a:srgbClr val="000000">
                      <a:alpha val="40000"/>
                    </a:srgbClr>
                  </a:outerShdw>
                </a:effectLst>
                <a:latin typeface="Arial" pitchFamily="34" charset="0"/>
                <a:cs typeface="+mj-cs"/>
              </a:rPr>
              <a:t>EESAC AGENDA </a:t>
            </a:r>
            <a:r>
              <a:rPr lang="en-US" sz="3600" b="1" dirty="0" smtClean="0">
                <a:ln w="12700">
                  <a:solidFill>
                    <a:srgbClr val="30356E">
                      <a:satMod val="155000"/>
                    </a:srgbClr>
                  </a:solidFill>
                  <a:prstDash val="solid"/>
                </a:ln>
                <a:solidFill>
                  <a:srgbClr val="FF0000"/>
                </a:solidFill>
                <a:effectLst>
                  <a:outerShdw blurRad="41275" dist="20320" dir="1800000" algn="tl" rotWithShape="0">
                    <a:srgbClr val="000000">
                      <a:alpha val="40000"/>
                    </a:srgbClr>
                  </a:outerShdw>
                </a:effectLst>
                <a:latin typeface="Arial" pitchFamily="34" charset="0"/>
                <a:cs typeface="+mj-cs"/>
              </a:rPr>
              <a:t>&amp; </a:t>
            </a:r>
            <a:r>
              <a:rPr lang="en-US" sz="3600" b="1" dirty="0">
                <a:ln w="12700">
                  <a:solidFill>
                    <a:srgbClr val="30356E">
                      <a:satMod val="155000"/>
                    </a:srgbClr>
                  </a:solidFill>
                  <a:prstDash val="solid"/>
                </a:ln>
                <a:solidFill>
                  <a:srgbClr val="FF0000"/>
                </a:solidFill>
                <a:effectLst>
                  <a:outerShdw blurRad="41275" dist="20320" dir="1800000" algn="tl" rotWithShape="0">
                    <a:srgbClr val="000000">
                      <a:alpha val="40000"/>
                    </a:srgbClr>
                  </a:outerShdw>
                </a:effectLst>
                <a:latin typeface="Arial" pitchFamily="34" charset="0"/>
                <a:cs typeface="+mj-cs"/>
              </a:rPr>
              <a:t>RESOURCES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1600" y="2743200"/>
            <a:ext cx="3276600" cy="210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792" y="1828800"/>
            <a:ext cx="371411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678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295400"/>
          </a:xfrm>
        </p:spPr>
        <p:txBody>
          <a:bodyPr/>
          <a:lstStyle/>
          <a:p>
            <a:pPr algn="ctr"/>
            <a:r>
              <a:rPr lang="en-US" sz="5400" b="1" dirty="0">
                <a:ln w="12700">
                  <a:solidFill>
                    <a:srgbClr val="3E3D2D"/>
                  </a:solidFill>
                </a:ln>
                <a:solidFill>
                  <a:srgbClr val="FF0000"/>
                </a:solidFill>
                <a:effectLst>
                  <a:outerShdw blurRad="50800" dist="38100" dir="8100000" algn="tr" rotWithShape="0">
                    <a:prstClr val="black">
                      <a:alpha val="40000"/>
                    </a:prstClr>
                  </a:outerShdw>
                </a:effectLst>
                <a:latin typeface="Calibri"/>
                <a:cs typeface="+mj-cs"/>
              </a:rPr>
              <a:t>MAKING THE </a:t>
            </a:r>
            <a:r>
              <a:rPr lang="en-US" sz="5400" b="1" dirty="0" smtClean="0">
                <a:ln w="12700">
                  <a:solidFill>
                    <a:srgbClr val="3E3D2D"/>
                  </a:solidFill>
                </a:ln>
                <a:solidFill>
                  <a:srgbClr val="FF0000"/>
                </a:solidFill>
                <a:effectLst>
                  <a:outerShdw blurRad="50800" dist="38100" dir="8100000" algn="tr" rotWithShape="0">
                    <a:prstClr val="black">
                      <a:alpha val="40000"/>
                    </a:prstClr>
                  </a:outerShdw>
                </a:effectLst>
                <a:latin typeface="Calibri"/>
                <a:cs typeface="+mj-cs"/>
              </a:rPr>
              <a:t>CONNECTION</a:t>
            </a:r>
            <a:br>
              <a:rPr lang="en-US" sz="5400" b="1" dirty="0" smtClean="0">
                <a:ln w="12700">
                  <a:solidFill>
                    <a:srgbClr val="3E3D2D"/>
                  </a:solidFill>
                </a:ln>
                <a:solidFill>
                  <a:srgbClr val="FF0000"/>
                </a:solidFill>
                <a:effectLst>
                  <a:outerShdw blurRad="50800" dist="38100" dir="8100000" algn="tr" rotWithShape="0">
                    <a:prstClr val="black">
                      <a:alpha val="40000"/>
                    </a:prstClr>
                  </a:outerShdw>
                </a:effectLst>
                <a:latin typeface="Calibri"/>
                <a:cs typeface="+mj-cs"/>
              </a:rPr>
            </a:br>
            <a:r>
              <a:rPr lang="en-US" sz="5400" b="1" dirty="0" smtClean="0">
                <a:ln w="12700">
                  <a:solidFill>
                    <a:srgbClr val="3E3D2D"/>
                  </a:solidFill>
                </a:ln>
                <a:solidFill>
                  <a:srgbClr val="FF0000"/>
                </a:solidFill>
                <a:effectLst>
                  <a:outerShdw blurRad="50800" dist="38100" dir="8100000" algn="tr" rotWithShape="0">
                    <a:prstClr val="black">
                      <a:alpha val="40000"/>
                    </a:prstClr>
                  </a:outerShdw>
                </a:effectLst>
                <a:latin typeface="Calibri"/>
                <a:cs typeface="+mj-cs"/>
              </a:rPr>
              <a:t>SIP &amp; EESAC</a:t>
            </a:r>
            <a:endParaRPr lang="en-US" dirty="0">
              <a:solidFill>
                <a:srgbClr val="FF0000"/>
              </a:solidFill>
            </a:endParaRPr>
          </a:p>
        </p:txBody>
      </p:sp>
      <p:sp>
        <p:nvSpPr>
          <p:cNvPr id="5" name="Subtitle 2"/>
          <p:cNvSpPr txBox="1">
            <a:spLocks noGrp="1"/>
          </p:cNvSpPr>
          <p:nvPr>
            <p:ph idx="1"/>
          </p:nvPr>
        </p:nvSpPr>
        <p:spPr>
          <a:xfrm>
            <a:off x="533400" y="1600200"/>
            <a:ext cx="7600950" cy="4724400"/>
          </a:xfrm>
          <a:prstGeom prst="rect">
            <a:avLst/>
          </a:prstGeom>
          <a:solidFill>
            <a:schemeClr val="tx1"/>
          </a:solidFill>
        </p:spPr>
        <p:txBody>
          <a:bodyPr vert="horz" lIns="91440" tIns="45720" rIns="91440" bIns="45720" rtlCol="0">
            <a:normAutofit fontScale="92500"/>
          </a:bodyPr>
          <a:lstStyle>
            <a:lvl1pPr marL="0" indent="0" algn="r" defTabSz="914400" rtl="0" eaLnBrk="1" latinLnBrk="0" hangingPunct="1">
              <a:spcBef>
                <a:spcPct val="20000"/>
              </a:spcBef>
              <a:buFont typeface="Arial" pitchFamily="34" charset="0"/>
              <a:buNone/>
              <a:defRPr sz="2400" kern="1200">
                <a:solidFill>
                  <a:schemeClr val="tx2">
                    <a:lumMod val="60000"/>
                    <a:lumOff val="4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Calibri"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buClr>
              <a:buFont typeface="Calibri" pitchFamily="34" charset="0"/>
              <a:buNone/>
              <a:defRPr sz="1800" kern="1200">
                <a:solidFill>
                  <a:schemeClr val="tx1">
                    <a:tint val="75000"/>
                  </a:schemeClr>
                </a:solidFill>
                <a:latin typeface="+mn-lt"/>
                <a:ea typeface="+mn-ea"/>
                <a:cs typeface="+mn-cs"/>
              </a:defRPr>
            </a:lvl9pPr>
          </a:lstStyle>
          <a:p>
            <a:pPr marL="342900" marR="0" lvl="0" indent="-306388" algn="l" defTabSz="914400" rtl="0" eaLnBrk="1" fontAlgn="auto" latinLnBrk="0" hangingPunct="1">
              <a:lnSpc>
                <a:spcPct val="100000"/>
              </a:lnSpc>
              <a:spcBef>
                <a:spcPct val="0"/>
              </a:spcBef>
              <a:spcAft>
                <a:spcPts val="0"/>
              </a:spcAft>
              <a:buClrTx/>
              <a:buSzTx/>
              <a:buFont typeface="Wingdings" pitchFamily="2" charset="2"/>
              <a:buChar char="q"/>
              <a:tabLst>
                <a:tab pos="342900" algn="l"/>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06388" algn="l" defTabSz="914400" rtl="0" eaLnBrk="1" fontAlgn="auto" latinLnBrk="0" hangingPunct="1">
              <a:lnSpc>
                <a:spcPct val="100000"/>
              </a:lnSpc>
              <a:spcBef>
                <a:spcPct val="0"/>
              </a:spcBef>
              <a:spcAft>
                <a:spcPts val="0"/>
              </a:spcAft>
              <a:buClrTx/>
              <a:buSzTx/>
              <a:buFont typeface="Wingdings" pitchFamily="2" charset="2"/>
              <a:buChar char="q"/>
              <a:tabLst>
                <a:tab pos="342900" algn="l"/>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Minimum number of meetings: </a:t>
            </a:r>
          </a:p>
          <a:p>
            <a:pPr marL="762000" marR="0" lvl="1" indent="-306388" algn="l" defTabSz="914400" rtl="0" eaLnBrk="1" fontAlgn="auto" latinLnBrk="0" hangingPunct="1">
              <a:lnSpc>
                <a:spcPct val="100000"/>
              </a:lnSpc>
              <a:spcBef>
                <a:spcPct val="0"/>
              </a:spcBef>
              <a:spcAft>
                <a:spcPts val="0"/>
              </a:spcAft>
              <a:buClrTx/>
              <a:buSzTx/>
              <a:buFont typeface="Wingdings" pitchFamily="2" charset="2"/>
              <a:buChar char="v"/>
              <a:tabLst>
                <a:tab pos="342900" algn="l"/>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For non-DA (A and B) schools - 4 per school year, one per grading period</a:t>
            </a:r>
          </a:p>
          <a:p>
            <a:pPr marL="762000" marR="0" lvl="1" indent="-306388" algn="l" defTabSz="914400" rtl="0" eaLnBrk="1" fontAlgn="auto" latinLnBrk="0" hangingPunct="1">
              <a:lnSpc>
                <a:spcPct val="100000"/>
              </a:lnSpc>
              <a:spcBef>
                <a:spcPct val="0"/>
              </a:spcBef>
              <a:spcAft>
                <a:spcPts val="0"/>
              </a:spcAft>
              <a:buClrTx/>
              <a:buSzTx/>
              <a:buFont typeface="Wingdings" pitchFamily="2" charset="2"/>
              <a:buChar char="v"/>
              <a:tabLst>
                <a:tab pos="342900" algn="l"/>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DA schools (Focus and Priority) and “C” schools monthly in order to monitor and monitor progress </a:t>
            </a:r>
          </a:p>
          <a:p>
            <a:pPr marL="762000" marR="0" lvl="1" indent="-306388" algn="l" defTabSz="914400" rtl="0" eaLnBrk="1" fontAlgn="auto" latinLnBrk="0" hangingPunct="1">
              <a:lnSpc>
                <a:spcPct val="100000"/>
              </a:lnSpc>
              <a:spcBef>
                <a:spcPct val="0"/>
              </a:spcBef>
              <a:spcAft>
                <a:spcPts val="0"/>
              </a:spcAft>
              <a:buClrTx/>
              <a:buSzTx/>
              <a:buFont typeface="Arial" pitchFamily="34" charset="0"/>
              <a:buNone/>
              <a:tabLst>
                <a:tab pos="342900" algn="l"/>
              </a:tabLst>
              <a:defRPr/>
            </a:pPr>
            <a:endParaRPr kumimoji="0" lang="en-US" sz="18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endParaRPr>
          </a:p>
          <a:p>
            <a:pPr marL="342900" marR="0" lvl="0" indent="-306388" algn="l" defTabSz="914400" rtl="0" eaLnBrk="1" fontAlgn="auto" latinLnBrk="0" hangingPunct="1">
              <a:lnSpc>
                <a:spcPct val="100000"/>
              </a:lnSpc>
              <a:spcBef>
                <a:spcPct val="0"/>
              </a:spcBef>
              <a:spcAft>
                <a:spcPts val="0"/>
              </a:spcAft>
              <a:buClrTx/>
              <a:buSzTx/>
              <a:buFont typeface="Wingdings" pitchFamily="2" charset="2"/>
              <a:buChar char="q"/>
              <a:tabLst>
                <a:tab pos="342900" algn="l"/>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Include SIP and Data Reviews on </a:t>
            </a:r>
            <a:r>
              <a:rPr kumimoji="0" lang="en-US" sz="2400" b="1" i="0" u="none" strike="noStrike" kern="1200" cap="none" spc="0" normalizeH="0" baseline="0" noProof="0" dirty="0" smtClean="0">
                <a:ln>
                  <a:noFill/>
                </a:ln>
                <a:solidFill>
                  <a:sysClr val="windowText" lastClr="000000"/>
                </a:solidFill>
                <a:effectLst/>
                <a:uLnTx/>
                <a:uFillTx/>
                <a:latin typeface="Calibri"/>
                <a:ea typeface="+mn-ea"/>
                <a:cs typeface="+mn-cs"/>
              </a:rPr>
              <a:t>every</a:t>
            </a: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 EESAC Meeting Agenda</a:t>
            </a:r>
          </a:p>
          <a:p>
            <a:pPr marL="342900" marR="0" lvl="0" indent="-306388" algn="l" defTabSz="914400" rtl="0" eaLnBrk="1" fontAlgn="auto" latinLnBrk="0" hangingPunct="1">
              <a:lnSpc>
                <a:spcPct val="100000"/>
              </a:lnSpc>
              <a:spcBef>
                <a:spcPct val="0"/>
              </a:spcBef>
              <a:spcAft>
                <a:spcPts val="0"/>
              </a:spcAft>
              <a:buClrTx/>
              <a:buSzTx/>
              <a:buFont typeface="Arial" pitchFamily="34" charset="0"/>
              <a:buNone/>
              <a:tabLst>
                <a:tab pos="342900" algn="l"/>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06388" algn="l" defTabSz="914400" rtl="0" eaLnBrk="1" fontAlgn="auto" latinLnBrk="0" hangingPunct="1">
              <a:lnSpc>
                <a:spcPct val="100000"/>
              </a:lnSpc>
              <a:spcBef>
                <a:spcPct val="0"/>
              </a:spcBef>
              <a:spcAft>
                <a:spcPts val="0"/>
              </a:spcAft>
              <a:buClrTx/>
              <a:buSzTx/>
              <a:buFont typeface="Wingdings" pitchFamily="2" charset="2"/>
              <a:buChar char="q"/>
              <a:tabLst>
                <a:tab pos="342900" algn="l"/>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Document SIP reviews and decisions in EESAC Minutes</a:t>
            </a:r>
          </a:p>
          <a:p>
            <a:pPr marL="342900" marR="0" lvl="0" indent="-306388" algn="l" defTabSz="914400" rtl="0" eaLnBrk="1" fontAlgn="auto" latinLnBrk="0" hangingPunct="1">
              <a:lnSpc>
                <a:spcPct val="100000"/>
              </a:lnSpc>
              <a:spcBef>
                <a:spcPct val="0"/>
              </a:spcBef>
              <a:spcAft>
                <a:spcPts val="0"/>
              </a:spcAft>
              <a:buClrTx/>
              <a:buSzTx/>
              <a:buFont typeface="Wingdings" pitchFamily="2" charset="2"/>
              <a:buChar char="q"/>
              <a:tabLst>
                <a:tab pos="342900" algn="l"/>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06388" algn="l" defTabSz="914400" rtl="0" eaLnBrk="1" fontAlgn="auto" latinLnBrk="0" hangingPunct="1">
              <a:lnSpc>
                <a:spcPct val="100000"/>
              </a:lnSpc>
              <a:spcBef>
                <a:spcPct val="0"/>
              </a:spcBef>
              <a:spcAft>
                <a:spcPts val="0"/>
              </a:spcAft>
              <a:buClrTx/>
              <a:buSzTx/>
              <a:buFont typeface="Wingdings" pitchFamily="2" charset="2"/>
              <a:buChar char="q"/>
              <a:tabLst>
                <a:tab pos="342900" algn="l"/>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Include SIP on Faculty Meeting Agendas</a:t>
            </a:r>
          </a:p>
          <a:p>
            <a:pPr marL="342900" marR="0" lvl="0" indent="-306388" algn="l" defTabSz="914400" rtl="0" eaLnBrk="1" fontAlgn="auto" latinLnBrk="0" hangingPunct="1">
              <a:lnSpc>
                <a:spcPct val="100000"/>
              </a:lnSpc>
              <a:spcBef>
                <a:spcPct val="0"/>
              </a:spcBef>
              <a:spcAft>
                <a:spcPts val="0"/>
              </a:spcAft>
              <a:buClrTx/>
              <a:buSzTx/>
              <a:buFont typeface="Arial" pitchFamily="34" charset="0"/>
              <a:buNone/>
              <a:tabLst>
                <a:tab pos="342900" algn="l"/>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06388" algn="l" defTabSz="914400" rtl="0" eaLnBrk="1" fontAlgn="auto" latinLnBrk="0" hangingPunct="1">
              <a:lnSpc>
                <a:spcPct val="100000"/>
              </a:lnSpc>
              <a:spcBef>
                <a:spcPct val="0"/>
              </a:spcBef>
              <a:spcAft>
                <a:spcPts val="0"/>
              </a:spcAft>
              <a:buClrTx/>
              <a:buSzTx/>
              <a:buFont typeface="Wingdings" pitchFamily="2" charset="2"/>
              <a:buChar char="q"/>
              <a:tabLst>
                <a:tab pos="342900" algn="l"/>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Minimum Requirements for Five Star Award: A minimum of 8 of EESAC meetings with 80% of members in attendance</a:t>
            </a:r>
          </a:p>
          <a:p>
            <a:pPr marL="342900" marR="0" lvl="0" indent="-306388" algn="l" defTabSz="914400" rtl="0" eaLnBrk="1" fontAlgn="auto" latinLnBrk="0" hangingPunct="1">
              <a:lnSpc>
                <a:spcPct val="100000"/>
              </a:lnSpc>
              <a:spcBef>
                <a:spcPct val="0"/>
              </a:spcBef>
              <a:spcAft>
                <a:spcPts val="0"/>
              </a:spcAft>
              <a:buClrTx/>
              <a:buSzTx/>
              <a:buFont typeface="Wingdings" pitchFamily="2" charset="2"/>
              <a:buChar char="q"/>
              <a:tabLst>
                <a:tab pos="342900" algn="l"/>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06388" algn="l" defTabSz="914400" rtl="0" eaLnBrk="1" fontAlgn="auto" latinLnBrk="0" hangingPunct="1">
              <a:lnSpc>
                <a:spcPct val="100000"/>
              </a:lnSpc>
              <a:spcBef>
                <a:spcPct val="0"/>
              </a:spcBef>
              <a:spcAft>
                <a:spcPts val="0"/>
              </a:spcAft>
              <a:buClrTx/>
              <a:buSzTx/>
              <a:buFont typeface="Wingdings" pitchFamily="2" charset="2"/>
              <a:buChar char="q"/>
              <a:tabLst>
                <a:tab pos="342900" algn="l"/>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983558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924475"/>
          </a:xfrm>
        </p:spPr>
        <p:txBody>
          <a:bodyPr/>
          <a:lstStyle/>
          <a:p>
            <a:pPr algn="ctr"/>
            <a:r>
              <a:rPr lang="en-US" sz="3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Post</a:t>
            </a:r>
            <a:r>
              <a:rPr lang="en-US" dirty="0" smtClean="0">
                <a:effectLst>
                  <a:outerShdw blurRad="38100" dist="38100" dir="2700000" algn="tl">
                    <a:srgbClr val="000000">
                      <a:alpha val="43137"/>
                    </a:srgbClr>
                  </a:outerShdw>
                </a:effectLst>
              </a:rPr>
              <a:t> </a:t>
            </a:r>
            <a:r>
              <a:rPr lang="en-US" b="1" dirty="0" smtClean="0">
                <a:solidFill>
                  <a:srgbClr val="FF0000"/>
                </a:solidFill>
                <a:effectLst>
                  <a:outerShdw blurRad="38100" dist="38100" dir="2700000" algn="tl">
                    <a:srgbClr val="000000">
                      <a:alpha val="43137"/>
                    </a:srgbClr>
                  </a:outerShdw>
                </a:effectLst>
              </a:rPr>
              <a:t>Minutes within 7 Days of Meeting</a:t>
            </a:r>
            <a:endParaRPr lang="en-US" b="1" dirty="0">
              <a:solidFill>
                <a:srgbClr val="FF0000"/>
              </a:solidFill>
              <a:effectLst>
                <a:outerShdw blurRad="38100" dist="38100" dir="2700000" algn="tl">
                  <a:srgbClr val="000000">
                    <a:alpha val="43137"/>
                  </a:srgbClr>
                </a:outerShdw>
              </a:effectLst>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82000" cy="518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410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0"/>
          <a:stretch/>
        </p:blipFill>
        <p:spPr bwMode="auto">
          <a:xfrm>
            <a:off x="304800" y="914400"/>
            <a:ext cx="8458200" cy="574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219670"/>
            <a:ext cx="88392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School Improvement Process</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00358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95" y="1221026"/>
            <a:ext cx="7433506" cy="5488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971800" y="1221026"/>
            <a:ext cx="3657600" cy="369888"/>
          </a:xfrm>
          <a:prstGeom prst="rect">
            <a:avLst/>
          </a:prstGeom>
          <a:solidFill>
            <a:srgbClr val="FFFF00"/>
          </a:solidFill>
          <a:ln>
            <a:solidFill>
              <a:srgbClr val="F78E25"/>
            </a:solidFill>
          </a:ln>
          <a:effectLst>
            <a:outerShdw blurRad="50800" dist="38100" dir="2700000" algn="tl" rotWithShape="0">
              <a:prstClr val="black">
                <a:alpha val="40000"/>
              </a:prstClr>
            </a:outerShdw>
          </a:effectLst>
        </p:spPr>
        <p:txBody>
          <a:bodyPr wrap="square">
            <a:spAutoFit/>
          </a:bodyPr>
          <a:lstStyle/>
          <a:p>
            <a:pPr>
              <a:defRPr/>
            </a:pPr>
            <a:r>
              <a:rPr lang="en-US" dirty="0">
                <a:solidFill>
                  <a:prstClr val="black"/>
                </a:solidFill>
              </a:rPr>
              <a:t>http://osi.dadeschools.net/</a:t>
            </a:r>
          </a:p>
        </p:txBody>
      </p:sp>
      <p:sp>
        <p:nvSpPr>
          <p:cNvPr id="2" name="TextBox 1"/>
          <p:cNvSpPr txBox="1"/>
          <p:nvPr/>
        </p:nvSpPr>
        <p:spPr>
          <a:xfrm>
            <a:off x="1752600" y="304800"/>
            <a:ext cx="5795497" cy="646331"/>
          </a:xfrm>
          <a:prstGeom prst="rect">
            <a:avLst/>
          </a:prstGeom>
          <a:noFill/>
        </p:spPr>
        <p:txBody>
          <a:bodyPr wrap="none" rtlCol="0">
            <a:spAutoFit/>
          </a:bodyPr>
          <a:lstStyle/>
          <a:p>
            <a:r>
              <a:rPr lang="en-US" sz="3600" dirty="0" smtClean="0">
                <a:solidFill>
                  <a:srgbClr val="FF0000"/>
                </a:solidFill>
                <a:effectLst>
                  <a:outerShdw blurRad="38100" dist="38100" dir="2700000" algn="tl">
                    <a:srgbClr val="000000">
                      <a:alpha val="43137"/>
                    </a:srgbClr>
                  </a:outerShdw>
                </a:effectLst>
              </a:rPr>
              <a:t>OSI EESAC RESOURCES</a:t>
            </a:r>
            <a:endParaRPr lang="en-US" sz="3600" dirty="0">
              <a:solidFill>
                <a:srgbClr val="FF0000"/>
              </a:solidFill>
              <a:effectLst>
                <a:outerShdw blurRad="38100" dist="38100" dir="2700000" algn="tl">
                  <a:srgbClr val="000000">
                    <a:alpha val="43137"/>
                  </a:srgbClr>
                </a:outerShdw>
              </a:effectLst>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677" y="2362200"/>
            <a:ext cx="1457586" cy="107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70794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25113" cy="924475"/>
          </a:xfrm>
        </p:spPr>
        <p:txBody>
          <a:bodyPr/>
          <a:lstStyle/>
          <a:p>
            <a:pPr algn="ct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ACCESSING YOUR EESAC</a:t>
            </a:r>
            <a:endPar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Content Placeholder 5"/>
          <p:cNvPicPr>
            <a:picLocks noGrp="1"/>
          </p:cNvPicPr>
          <p:nvPr>
            <p:ph idx="1"/>
          </p:nvPr>
        </p:nvPicPr>
        <p:blipFill rotWithShape="1">
          <a:blip r:embed="rId2"/>
          <a:srcRect l="50320"/>
          <a:stretch/>
        </p:blipFill>
        <p:spPr bwMode="auto">
          <a:xfrm>
            <a:off x="1143000" y="1524000"/>
            <a:ext cx="6705599"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296109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153400" cy="924475"/>
          </a:xfrm>
        </p:spPr>
        <p:txBody>
          <a:bodyPr/>
          <a:lstStyle/>
          <a:p>
            <a:pPr algn="ctr"/>
            <a:r>
              <a:rPr lang="en-US" sz="3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BYLAWS &amp; ROSTERS</a:t>
            </a:r>
            <a:endParaRPr lang="en-US" sz="36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Content Placeholder 3"/>
          <p:cNvPicPr>
            <a:picLocks noGrp="1"/>
          </p:cNvPicPr>
          <p:nvPr>
            <p:ph idx="1"/>
          </p:nvPr>
        </p:nvPicPr>
        <p:blipFill rotWithShape="1">
          <a:blip r:embed="rId2"/>
          <a:srcRect l="50089" t="9616" r="10401" b="-3206"/>
          <a:stretch/>
        </p:blipFill>
        <p:spPr bwMode="auto">
          <a:xfrm>
            <a:off x="228600" y="1371600"/>
            <a:ext cx="6781800" cy="5105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1" y="1752600"/>
            <a:ext cx="16764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1062" y="4191000"/>
            <a:ext cx="1743075"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8239" y="3459321"/>
            <a:ext cx="1017362" cy="60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7475" y="5164214"/>
            <a:ext cx="1066800" cy="62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735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25113" cy="924475"/>
          </a:xfrm>
        </p:spPr>
        <p:txBody>
          <a:bodyPr/>
          <a:lstStyle/>
          <a:p>
            <a:pPr algn="ctr"/>
            <a:r>
              <a:rPr lang="en-US" sz="3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EESAC Compliance Report</a:t>
            </a:r>
            <a:endParaRPr lang="en-US" sz="36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7527" y="2209800"/>
            <a:ext cx="6915150" cy="425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997527" y="1295400"/>
            <a:ext cx="6934200" cy="914400"/>
          </a:xfrm>
          <a:prstGeom prst="rect">
            <a:avLst/>
          </a:prstGeom>
          <a:solidFill>
            <a:schemeClr val="bg2">
              <a:lumMod val="40000"/>
              <a:lumOff val="60000"/>
            </a:schemeClr>
          </a:solidFill>
          <a:ln w="28575">
            <a:solidFill>
              <a:schemeClr val="accent5">
                <a:lumMod val="75000"/>
              </a:schemeClr>
            </a:solidFill>
          </a:ln>
        </p:spPr>
        <p:txBody>
          <a:bodyPr vert="horz" lIns="91440" tIns="45720" rIns="91440" bIns="45720" rtlCol="0" anchor="ctr">
            <a:normAutofit fontScale="97500"/>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000" dirty="0" smtClean="0">
                <a:ln w="18000">
                  <a:solidFill>
                    <a:schemeClr val="accent2">
                      <a:satMod val="140000"/>
                    </a:schemeClr>
                  </a:solidFill>
                  <a:prstDash val="solid"/>
                  <a:miter lim="800000"/>
                </a:ln>
                <a:solidFill>
                  <a:schemeClr val="bg2">
                    <a:lumMod val="25000"/>
                  </a:schemeClr>
                </a:solidFill>
              </a:rPr>
              <a:t>(You will receive this report if your school’s EESAC minutes/bylaws/roster are out of compliance.)</a:t>
            </a:r>
            <a:endParaRPr lang="en-US" sz="2000" dirty="0" smtClean="0">
              <a:ln w="18000">
                <a:solidFill>
                  <a:schemeClr val="accent2">
                    <a:satMod val="140000"/>
                  </a:schemeClr>
                </a:solidFill>
                <a:prstDash val="solid"/>
                <a:miter lim="800000"/>
              </a:ln>
              <a:solidFill>
                <a:schemeClr val="bg2">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952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rgbClr val="FFFFFF"/>
                </a:solidFill>
                <a:effectLst>
                  <a:glow rad="101600">
                    <a:srgbClr val="30356E"/>
                  </a:glow>
                </a:effectLst>
                <a:latin typeface="Candara"/>
                <a:cs typeface="+mj-cs"/>
              </a:rPr>
              <a:t>EESAC TRAININGS</a:t>
            </a:r>
            <a:endParaRPr lang="en-US" dirty="0"/>
          </a:p>
        </p:txBody>
      </p:sp>
      <p:sp>
        <p:nvSpPr>
          <p:cNvPr id="5" name="TextBox 4"/>
          <p:cNvSpPr txBox="1"/>
          <p:nvPr/>
        </p:nvSpPr>
        <p:spPr>
          <a:xfrm>
            <a:off x="1246908" y="2133600"/>
            <a:ext cx="6858000" cy="1865126"/>
          </a:xfrm>
          <a:prstGeom prst="rect">
            <a:avLst/>
          </a:prstGeom>
          <a:noFill/>
        </p:spPr>
        <p:txBody>
          <a:bodyPr wrap="square" rtlCol="0">
            <a:spAutoFit/>
          </a:bodyPr>
          <a:lstStyle/>
          <a:p>
            <a:pPr lvl="0" algn="ctr" eaLnBrk="0" fontAlgn="base" hangingPunct="0">
              <a:spcBef>
                <a:spcPct val="20000"/>
              </a:spcBef>
              <a:spcAft>
                <a:spcPct val="0"/>
              </a:spcAft>
              <a:buClr>
                <a:srgbClr val="30356E"/>
              </a:buClr>
              <a:buSzPct val="70000"/>
            </a:pPr>
            <a:r>
              <a:rPr lang="en-US" sz="3600" dirty="0">
                <a:solidFill>
                  <a:prstClr val="black"/>
                </a:solidFill>
                <a:latin typeface="Candara"/>
              </a:rPr>
              <a:t>CHECK THE OSI WEBSITE FOR </a:t>
            </a:r>
            <a:r>
              <a:rPr lang="en-US" sz="3600" dirty="0" smtClean="0">
                <a:solidFill>
                  <a:prstClr val="black"/>
                </a:solidFill>
                <a:latin typeface="Candara"/>
              </a:rPr>
              <a:t>TRAINING DATES &amp;TIMES</a:t>
            </a:r>
          </a:p>
          <a:p>
            <a:pPr lvl="0" algn="ctr" eaLnBrk="0" fontAlgn="base" hangingPunct="0">
              <a:spcBef>
                <a:spcPct val="20000"/>
              </a:spcBef>
              <a:spcAft>
                <a:spcPct val="0"/>
              </a:spcAft>
              <a:buClr>
                <a:srgbClr val="30356E"/>
              </a:buClr>
              <a:buSzPct val="70000"/>
            </a:pPr>
            <a:r>
              <a:rPr lang="en-US" sz="3600" dirty="0" smtClean="0">
                <a:solidFill>
                  <a:prstClr val="black"/>
                </a:solidFill>
                <a:latin typeface="Candara"/>
              </a:rPr>
              <a:t>(OCTOBER 2013)</a:t>
            </a:r>
            <a:endParaRPr lang="en-US" sz="3600" dirty="0">
              <a:solidFill>
                <a:prstClr val="black"/>
              </a:solidFill>
              <a:latin typeface="Candara"/>
            </a:endParaRPr>
          </a:p>
        </p:txBody>
      </p:sp>
      <p:pic>
        <p:nvPicPr>
          <p:cNvPr id="2050" name="Picture 2" descr="C:\Documents and Settings\218373\Local Settings\Temporary Internet Files\Content.IE5\ELN6N24B\MC90044203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512" y="4419600"/>
            <a:ext cx="185737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7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57" y="318655"/>
            <a:ext cx="85534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930" y="1690255"/>
            <a:ext cx="4792663"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723" y="3276600"/>
            <a:ext cx="4029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186" y="4760913"/>
            <a:ext cx="4041775"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08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295400"/>
            <a:ext cx="8686800" cy="5257800"/>
          </a:xfrm>
          <a:solidFill>
            <a:schemeClr val="tx1">
              <a:lumMod val="95000"/>
            </a:schemeClr>
          </a:solidFill>
        </p:spPr>
        <p:txBody>
          <a:bodyPr>
            <a:noAutofit/>
          </a:bodyPr>
          <a:lstStyle/>
          <a:p>
            <a:pPr lvl="0" defTabSz="914400">
              <a:spcAft>
                <a:spcPts val="0"/>
              </a:spcAft>
              <a:buClrTx/>
              <a:buFont typeface="Arial" pitchFamily="34" charset="0"/>
              <a:buChar char="•"/>
              <a:defRPr/>
            </a:pPr>
            <a:r>
              <a:rPr lang="en-US" sz="2800" b="1" dirty="0" smtClean="0">
                <a:solidFill>
                  <a:prstClr val="black"/>
                </a:solidFill>
                <a:latin typeface="Calibri"/>
              </a:rPr>
              <a:t>Everyone has been trained on the </a:t>
            </a:r>
            <a:r>
              <a:rPr lang="en-US" sz="2800" b="1" dirty="0">
                <a:solidFill>
                  <a:prstClr val="black"/>
                </a:solidFill>
                <a:latin typeface="Calibri"/>
              </a:rPr>
              <a:t>development of the </a:t>
            </a:r>
            <a:r>
              <a:rPr lang="en-US" sz="2800" b="1" dirty="0" smtClean="0">
                <a:solidFill>
                  <a:prstClr val="black"/>
                </a:solidFill>
                <a:latin typeface="Calibri"/>
              </a:rPr>
              <a:t>2013-2014 SIP</a:t>
            </a:r>
            <a:endParaRPr lang="en-US" sz="2800" b="1" dirty="0">
              <a:solidFill>
                <a:prstClr val="black"/>
              </a:solidFill>
              <a:latin typeface="Calibri"/>
            </a:endParaRPr>
          </a:p>
          <a:p>
            <a:pPr lvl="0" defTabSz="914400">
              <a:spcAft>
                <a:spcPts val="0"/>
              </a:spcAft>
              <a:buClrTx/>
              <a:buFont typeface="Arial" pitchFamily="34" charset="0"/>
              <a:buChar char="•"/>
              <a:defRPr/>
            </a:pPr>
            <a:r>
              <a:rPr lang="en-US" sz="2800" b="1" dirty="0" smtClean="0">
                <a:solidFill>
                  <a:prstClr val="black"/>
                </a:solidFill>
                <a:latin typeface="Calibri"/>
              </a:rPr>
              <a:t>First </a:t>
            </a:r>
            <a:r>
              <a:rPr lang="en-US" sz="2800" b="1" dirty="0">
                <a:solidFill>
                  <a:prstClr val="black"/>
                </a:solidFill>
                <a:latin typeface="Calibri"/>
              </a:rPr>
              <a:t>draft of the SIP </a:t>
            </a:r>
            <a:r>
              <a:rPr lang="en-US" sz="2800" b="1" dirty="0" smtClean="0">
                <a:solidFill>
                  <a:prstClr val="black"/>
                </a:solidFill>
                <a:latin typeface="Calibri"/>
              </a:rPr>
              <a:t>should be </a:t>
            </a:r>
            <a:r>
              <a:rPr lang="en-US" sz="2800" b="1" dirty="0" smtClean="0">
                <a:solidFill>
                  <a:prstClr val="black"/>
                </a:solidFill>
                <a:latin typeface="Calibri"/>
              </a:rPr>
              <a:t>entered on the state website, </a:t>
            </a:r>
            <a:r>
              <a:rPr lang="en-US" sz="2800" b="1" dirty="0" smtClean="0">
                <a:solidFill>
                  <a:prstClr val="black"/>
                </a:solidFill>
                <a:latin typeface="Calibri"/>
                <a:hlinkClick r:id="rId2"/>
              </a:rPr>
              <a:t>www.flsiponline.com</a:t>
            </a:r>
            <a:r>
              <a:rPr lang="en-US" sz="2800" b="1" dirty="0" smtClean="0">
                <a:solidFill>
                  <a:prstClr val="black"/>
                </a:solidFill>
                <a:latin typeface="Calibri"/>
              </a:rPr>
              <a:t>,  </a:t>
            </a:r>
            <a:r>
              <a:rPr lang="en-US" sz="2800" b="1" dirty="0" smtClean="0">
                <a:solidFill>
                  <a:prstClr val="black"/>
                </a:solidFill>
                <a:latin typeface="Calibri"/>
              </a:rPr>
              <a:t>by </a:t>
            </a:r>
            <a:r>
              <a:rPr lang="en-US" sz="2800" b="1" u="sng" dirty="0" smtClean="0">
                <a:solidFill>
                  <a:prstClr val="black"/>
                </a:solidFill>
                <a:latin typeface="Calibri"/>
              </a:rPr>
              <a:t>September 3, 2013</a:t>
            </a:r>
            <a:endParaRPr lang="en-US" sz="2800" b="1" u="sng" dirty="0">
              <a:solidFill>
                <a:prstClr val="black"/>
              </a:solidFill>
              <a:latin typeface="Calibri"/>
            </a:endParaRPr>
          </a:p>
          <a:p>
            <a:pPr lvl="0" defTabSz="914400">
              <a:spcAft>
                <a:spcPts val="0"/>
              </a:spcAft>
              <a:buClrTx/>
              <a:buFont typeface="Arial" pitchFamily="34" charset="0"/>
              <a:buChar char="•"/>
              <a:defRPr/>
            </a:pPr>
            <a:r>
              <a:rPr lang="en-US" sz="2800" b="1" dirty="0" smtClean="0">
                <a:solidFill>
                  <a:prstClr val="black"/>
                </a:solidFill>
                <a:latin typeface="Calibri"/>
              </a:rPr>
              <a:t>The Charter school office, along with the OSI </a:t>
            </a:r>
            <a:r>
              <a:rPr lang="en-US" sz="2800" b="1" dirty="0">
                <a:solidFill>
                  <a:prstClr val="black"/>
                </a:solidFill>
                <a:latin typeface="Calibri"/>
              </a:rPr>
              <a:t>staff </a:t>
            </a:r>
            <a:r>
              <a:rPr lang="en-US" sz="2800" b="1" dirty="0" smtClean="0">
                <a:solidFill>
                  <a:prstClr val="black"/>
                </a:solidFill>
                <a:latin typeface="Calibri"/>
              </a:rPr>
              <a:t>will review and provide </a:t>
            </a:r>
            <a:r>
              <a:rPr lang="en-US" sz="2800" b="1" dirty="0">
                <a:solidFill>
                  <a:prstClr val="black"/>
                </a:solidFill>
                <a:latin typeface="Calibri"/>
              </a:rPr>
              <a:t>feedback to </a:t>
            </a:r>
            <a:r>
              <a:rPr lang="en-US" sz="2800" b="1" dirty="0" smtClean="0">
                <a:solidFill>
                  <a:prstClr val="black"/>
                </a:solidFill>
                <a:latin typeface="Calibri"/>
              </a:rPr>
              <a:t>schools</a:t>
            </a:r>
          </a:p>
          <a:p>
            <a:pPr lvl="0" defTabSz="914400">
              <a:spcAft>
                <a:spcPts val="0"/>
              </a:spcAft>
              <a:buClrTx/>
              <a:buFont typeface="Arial" pitchFamily="34" charset="0"/>
              <a:buChar char="•"/>
              <a:defRPr/>
            </a:pPr>
            <a:r>
              <a:rPr lang="en-US" sz="2800" b="1" dirty="0" smtClean="0">
                <a:solidFill>
                  <a:prstClr val="black"/>
                </a:solidFill>
                <a:latin typeface="Calibri"/>
              </a:rPr>
              <a:t>Schools must have an EESAC meeting and minutes posted that reflect the approval of the 2013-14 SIP prior to posting </a:t>
            </a:r>
          </a:p>
          <a:p>
            <a:pPr lvl="0" defTabSz="914400">
              <a:spcAft>
                <a:spcPts val="0"/>
              </a:spcAft>
              <a:buClrTx/>
              <a:buFont typeface="Arial" pitchFamily="34" charset="0"/>
              <a:buChar char="•"/>
              <a:defRPr/>
            </a:pPr>
            <a:r>
              <a:rPr lang="en-US" sz="2800" b="1" dirty="0" smtClean="0">
                <a:solidFill>
                  <a:prstClr val="black"/>
                </a:solidFill>
                <a:latin typeface="Calibri"/>
              </a:rPr>
              <a:t>Final posting of the </a:t>
            </a:r>
            <a:r>
              <a:rPr lang="en-US" sz="2800" b="1" dirty="0" smtClean="0">
                <a:solidFill>
                  <a:prstClr val="black"/>
                </a:solidFill>
                <a:latin typeface="Calibri"/>
              </a:rPr>
              <a:t>SIP </a:t>
            </a:r>
            <a:r>
              <a:rPr lang="en-US" sz="2800" b="1" dirty="0" smtClean="0">
                <a:solidFill>
                  <a:prstClr val="black"/>
                </a:solidFill>
                <a:latin typeface="Calibri"/>
              </a:rPr>
              <a:t>will be </a:t>
            </a:r>
            <a:r>
              <a:rPr lang="en-US" sz="2800" b="1" u="sng" dirty="0" smtClean="0">
                <a:solidFill>
                  <a:prstClr val="black"/>
                </a:solidFill>
                <a:latin typeface="Calibri"/>
              </a:rPr>
              <a:t>October 7, 2013</a:t>
            </a:r>
            <a:endParaRPr lang="en-US" sz="2800" b="1" u="sng" dirty="0">
              <a:solidFill>
                <a:prstClr val="black"/>
              </a:solidFill>
              <a:latin typeface="Calibri"/>
            </a:endParaRPr>
          </a:p>
        </p:txBody>
      </p:sp>
      <p:sp>
        <p:nvSpPr>
          <p:cNvPr id="3" name="Rectangle 2"/>
          <p:cNvSpPr/>
          <p:nvPr/>
        </p:nvSpPr>
        <p:spPr>
          <a:xfrm>
            <a:off x="1724891" y="304800"/>
            <a:ext cx="553869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Where We are…….</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9505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81001" y="1143000"/>
            <a:ext cx="3886199" cy="5486400"/>
          </a:xfrm>
          <a:solidFill>
            <a:schemeClr val="tx1">
              <a:lumMod val="95000"/>
            </a:schemeClr>
          </a:solidFill>
          <a:ln w="12700">
            <a:solidFill>
              <a:schemeClr val="tx1"/>
            </a:solidFill>
          </a:ln>
        </p:spPr>
        <p:txBody>
          <a:bodyPr>
            <a:noAutofit/>
          </a:bodyPr>
          <a:lstStyle/>
          <a:p>
            <a:pPr marL="0" lvl="0" indent="0" algn="ctr" defTabSz="914400">
              <a:spcAft>
                <a:spcPts val="0"/>
              </a:spcAft>
              <a:buClrTx/>
              <a:buNone/>
            </a:pPr>
            <a:r>
              <a:rPr lang="en-US" sz="2000" b="1" dirty="0" smtClean="0">
                <a:solidFill>
                  <a:srgbClr val="3E3D2D"/>
                </a:solidFill>
                <a:latin typeface="Calibri"/>
              </a:rPr>
              <a:t>Elementary</a:t>
            </a:r>
          </a:p>
          <a:p>
            <a:pPr lvl="0" defTabSz="914400">
              <a:spcAft>
                <a:spcPts val="0"/>
              </a:spcAft>
              <a:buClrTx/>
              <a:buFont typeface="Arial" pitchFamily="34" charset="0"/>
              <a:buChar char="»"/>
            </a:pPr>
            <a:r>
              <a:rPr lang="en-US" b="1" dirty="0" smtClean="0">
                <a:solidFill>
                  <a:srgbClr val="3E3D2D"/>
                </a:solidFill>
                <a:latin typeface="Calibri"/>
              </a:rPr>
              <a:t>READING</a:t>
            </a:r>
            <a:r>
              <a:rPr lang="en-US" dirty="0" smtClean="0">
                <a:solidFill>
                  <a:srgbClr val="3E3D2D"/>
                </a:solidFill>
                <a:latin typeface="Calibri"/>
              </a:rPr>
              <a:t> </a:t>
            </a:r>
            <a:r>
              <a:rPr lang="en-US" dirty="0">
                <a:solidFill>
                  <a:srgbClr val="3E3D2D"/>
                </a:solidFill>
                <a:latin typeface="Calibri"/>
              </a:rPr>
              <a:t>- </a:t>
            </a:r>
            <a:r>
              <a:rPr lang="en-US" b="1" dirty="0">
                <a:solidFill>
                  <a:srgbClr val="3E3D2D"/>
                </a:solidFill>
                <a:latin typeface="Calibri"/>
              </a:rPr>
              <a:t>Including AMOs, </a:t>
            </a:r>
            <a:r>
              <a:rPr lang="en-US" b="1" dirty="0" smtClean="0">
                <a:solidFill>
                  <a:srgbClr val="3E3D2D"/>
                </a:solidFill>
                <a:latin typeface="Calibri"/>
              </a:rPr>
              <a:t>FAA, CELLA  </a:t>
            </a:r>
            <a:endParaRPr lang="en-US" b="1" dirty="0">
              <a:solidFill>
                <a:srgbClr val="3E3D2D"/>
              </a:solidFill>
              <a:latin typeface="Calibri"/>
            </a:endParaRPr>
          </a:p>
          <a:p>
            <a:pPr lvl="0" defTabSz="914400">
              <a:spcAft>
                <a:spcPts val="0"/>
              </a:spcAft>
              <a:buClrTx/>
              <a:buFont typeface="Arial" pitchFamily="34" charset="0"/>
              <a:buChar char="»"/>
            </a:pPr>
            <a:r>
              <a:rPr lang="en-US" b="1" dirty="0">
                <a:solidFill>
                  <a:srgbClr val="3E3D2D"/>
                </a:solidFill>
                <a:latin typeface="Calibri"/>
              </a:rPr>
              <a:t>WRITING - Including FAA </a:t>
            </a:r>
            <a:r>
              <a:rPr lang="en-US" b="1" dirty="0" smtClean="0">
                <a:solidFill>
                  <a:srgbClr val="3E3D2D"/>
                </a:solidFill>
                <a:latin typeface="Calibri"/>
              </a:rPr>
              <a:t> </a:t>
            </a:r>
            <a:endParaRPr lang="en-US" b="1" dirty="0">
              <a:solidFill>
                <a:srgbClr val="3E3D2D"/>
              </a:solidFill>
              <a:latin typeface="Calibri"/>
            </a:endParaRPr>
          </a:p>
          <a:p>
            <a:pPr lvl="0" defTabSz="914400">
              <a:spcAft>
                <a:spcPts val="0"/>
              </a:spcAft>
              <a:buClrTx/>
              <a:buFont typeface="Arial" pitchFamily="34" charset="0"/>
              <a:buChar char="»"/>
            </a:pPr>
            <a:r>
              <a:rPr lang="en-US" b="1" dirty="0">
                <a:solidFill>
                  <a:srgbClr val="3E3D2D"/>
                </a:solidFill>
                <a:latin typeface="Calibri"/>
              </a:rPr>
              <a:t>MATHEMATICS </a:t>
            </a:r>
            <a:r>
              <a:rPr lang="en-US" dirty="0">
                <a:solidFill>
                  <a:srgbClr val="3E3D2D"/>
                </a:solidFill>
                <a:latin typeface="Calibri"/>
              </a:rPr>
              <a:t>- </a:t>
            </a:r>
            <a:r>
              <a:rPr lang="en-US" b="1" dirty="0">
                <a:solidFill>
                  <a:srgbClr val="3E3D2D"/>
                </a:solidFill>
                <a:latin typeface="Calibri"/>
              </a:rPr>
              <a:t>Including AMOs, FAA </a:t>
            </a:r>
            <a:r>
              <a:rPr lang="en-US" b="1" dirty="0" smtClean="0">
                <a:solidFill>
                  <a:srgbClr val="3E3D2D"/>
                </a:solidFill>
                <a:latin typeface="Calibri"/>
              </a:rPr>
              <a:t>SCIENCE</a:t>
            </a:r>
            <a:r>
              <a:rPr lang="en-US" dirty="0" smtClean="0">
                <a:solidFill>
                  <a:srgbClr val="3E3D2D"/>
                </a:solidFill>
                <a:latin typeface="Calibri"/>
              </a:rPr>
              <a:t>  </a:t>
            </a:r>
            <a:r>
              <a:rPr lang="en-US" dirty="0">
                <a:solidFill>
                  <a:srgbClr val="3E3D2D"/>
                </a:solidFill>
                <a:latin typeface="Calibri"/>
              </a:rPr>
              <a:t>- </a:t>
            </a:r>
            <a:r>
              <a:rPr lang="en-US" b="1" dirty="0">
                <a:solidFill>
                  <a:srgbClr val="3E3D2D"/>
                </a:solidFill>
                <a:latin typeface="Calibri"/>
              </a:rPr>
              <a:t>Including FAA </a:t>
            </a:r>
            <a:endParaRPr lang="en-US" b="1" dirty="0" smtClean="0">
              <a:solidFill>
                <a:srgbClr val="3E3D2D"/>
              </a:solidFill>
              <a:latin typeface="Calibri"/>
            </a:endParaRPr>
          </a:p>
          <a:p>
            <a:pPr lvl="0" defTabSz="914400">
              <a:spcAft>
                <a:spcPts val="0"/>
              </a:spcAft>
              <a:buClrTx/>
              <a:buFont typeface="Arial" pitchFamily="34" charset="0"/>
              <a:buChar char="»"/>
            </a:pPr>
            <a:r>
              <a:rPr lang="en-US" b="1" dirty="0" smtClean="0">
                <a:solidFill>
                  <a:srgbClr val="3E3D2D"/>
                </a:solidFill>
                <a:latin typeface="Calibri"/>
              </a:rPr>
              <a:t>STEM</a:t>
            </a:r>
            <a:endParaRPr lang="en-US" b="1" dirty="0">
              <a:solidFill>
                <a:srgbClr val="3E3D2D"/>
              </a:solidFill>
              <a:latin typeface="Calibri"/>
            </a:endParaRPr>
          </a:p>
          <a:p>
            <a:pPr lvl="0" defTabSz="914400">
              <a:spcAft>
                <a:spcPts val="0"/>
              </a:spcAft>
              <a:buClrTx/>
              <a:buFont typeface="Arial" pitchFamily="34" charset="0"/>
              <a:buChar char="»"/>
            </a:pPr>
            <a:r>
              <a:rPr lang="en-US" b="1" dirty="0">
                <a:solidFill>
                  <a:srgbClr val="3E3D2D"/>
                </a:solidFill>
                <a:latin typeface="Calibri"/>
              </a:rPr>
              <a:t>EARLY WARNING SYSTEMS</a:t>
            </a:r>
          </a:p>
          <a:p>
            <a:pPr lvl="1" defTabSz="914400">
              <a:spcAft>
                <a:spcPts val="0"/>
              </a:spcAft>
              <a:buClrTx/>
              <a:buFont typeface="Arial" pitchFamily="34" charset="0"/>
              <a:buChar char="˃"/>
            </a:pPr>
            <a:r>
              <a:rPr lang="en-US" sz="1800" dirty="0">
                <a:solidFill>
                  <a:prstClr val="black"/>
                </a:solidFill>
                <a:latin typeface="Calibri"/>
              </a:rPr>
              <a:t>ATTENDANCE</a:t>
            </a:r>
          </a:p>
          <a:p>
            <a:pPr lvl="1" defTabSz="914400">
              <a:spcAft>
                <a:spcPts val="0"/>
              </a:spcAft>
              <a:buClrTx/>
              <a:buFont typeface="Arial" pitchFamily="34" charset="0"/>
              <a:buChar char="˃"/>
            </a:pPr>
            <a:r>
              <a:rPr lang="en-US" sz="1800" dirty="0">
                <a:solidFill>
                  <a:prstClr val="black"/>
                </a:solidFill>
                <a:latin typeface="Calibri"/>
              </a:rPr>
              <a:t>SUSPENSIONS</a:t>
            </a:r>
          </a:p>
          <a:p>
            <a:pPr lvl="1" defTabSz="914400">
              <a:spcAft>
                <a:spcPts val="0"/>
              </a:spcAft>
              <a:buClrTx/>
              <a:buFont typeface="Arial" pitchFamily="34" charset="0"/>
              <a:buChar char="˃"/>
            </a:pPr>
            <a:r>
              <a:rPr lang="en-US" sz="1800" dirty="0">
                <a:solidFill>
                  <a:prstClr val="black"/>
                </a:solidFill>
                <a:latin typeface="Calibri"/>
              </a:rPr>
              <a:t>RETENTIONS</a:t>
            </a:r>
          </a:p>
          <a:p>
            <a:pPr lvl="0" defTabSz="914400">
              <a:spcAft>
                <a:spcPts val="0"/>
              </a:spcAft>
              <a:buClrTx/>
              <a:buFont typeface="Arial" pitchFamily="34" charset="0"/>
              <a:buChar char="»"/>
            </a:pPr>
            <a:r>
              <a:rPr lang="en-US" b="1" dirty="0">
                <a:solidFill>
                  <a:srgbClr val="3E3D2D"/>
                </a:solidFill>
                <a:latin typeface="Calibri"/>
              </a:rPr>
              <a:t>PARENTAL </a:t>
            </a:r>
            <a:r>
              <a:rPr lang="en-US" b="1" dirty="0" smtClean="0">
                <a:solidFill>
                  <a:srgbClr val="3E3D2D"/>
                </a:solidFill>
                <a:latin typeface="Calibri"/>
              </a:rPr>
              <a:t>INVOLVEMENT</a:t>
            </a:r>
          </a:p>
          <a:p>
            <a:pPr lvl="0" defTabSz="914400">
              <a:spcAft>
                <a:spcPts val="0"/>
              </a:spcAft>
              <a:buClrTx/>
              <a:buFont typeface="Arial" pitchFamily="34" charset="0"/>
              <a:buChar char="»"/>
            </a:pPr>
            <a:endParaRPr lang="en-US" sz="1600" b="1" dirty="0">
              <a:solidFill>
                <a:srgbClr val="3E3D2D"/>
              </a:solidFill>
              <a:latin typeface="Calibri"/>
            </a:endParaRPr>
          </a:p>
          <a:p>
            <a:pPr>
              <a:buFont typeface="Wingdings" pitchFamily="2" charset="2"/>
              <a:buChar char="v"/>
            </a:pPr>
            <a:endParaRPr lang="en-US" sz="1600" b="1" dirty="0">
              <a:solidFill>
                <a:srgbClr val="3E3D2D"/>
              </a:solidFill>
              <a:latin typeface="Calibri"/>
            </a:endParaRPr>
          </a:p>
          <a:p>
            <a:pPr>
              <a:buFont typeface="Wingdings" pitchFamily="2" charset="2"/>
              <a:buChar char="v"/>
            </a:pPr>
            <a:r>
              <a:rPr lang="en-US" sz="1600" b="1" dirty="0" smtClean="0">
                <a:solidFill>
                  <a:schemeClr val="accent6">
                    <a:lumMod val="50000"/>
                  </a:schemeClr>
                </a:solidFill>
              </a:rPr>
              <a:t>Complete CELLA &amp; FAA if 10 or more students were tested</a:t>
            </a:r>
            <a:endParaRPr lang="en-US" sz="1600" b="1" dirty="0">
              <a:solidFill>
                <a:schemeClr val="accent6">
                  <a:lumMod val="50000"/>
                </a:schemeClr>
              </a:solidFill>
            </a:endParaRPr>
          </a:p>
        </p:txBody>
      </p:sp>
      <p:sp>
        <p:nvSpPr>
          <p:cNvPr id="5" name="Content Placeholder 4"/>
          <p:cNvSpPr>
            <a:spLocks noGrp="1"/>
          </p:cNvSpPr>
          <p:nvPr>
            <p:ph sz="half" idx="2"/>
          </p:nvPr>
        </p:nvSpPr>
        <p:spPr>
          <a:xfrm>
            <a:off x="4800600" y="1066800"/>
            <a:ext cx="3886200" cy="5638800"/>
          </a:xfrm>
          <a:solidFill>
            <a:schemeClr val="tx1">
              <a:lumMod val="95000"/>
            </a:schemeClr>
          </a:solidFill>
          <a:ln w="12700">
            <a:solidFill>
              <a:schemeClr val="accent1"/>
            </a:solidFill>
          </a:ln>
        </p:spPr>
        <p:txBody>
          <a:bodyPr>
            <a:normAutofit fontScale="25000" lnSpcReduction="20000"/>
          </a:bodyPr>
          <a:lstStyle/>
          <a:p>
            <a:endParaRPr lang="en-US" sz="2400" b="1" dirty="0" smtClean="0">
              <a:solidFill>
                <a:schemeClr val="bg1"/>
              </a:solidFill>
            </a:endParaRPr>
          </a:p>
          <a:p>
            <a:endParaRPr lang="en-US" sz="2400" b="1" dirty="0">
              <a:solidFill>
                <a:schemeClr val="bg1"/>
              </a:solidFill>
            </a:endParaRPr>
          </a:p>
          <a:p>
            <a:endParaRPr lang="en-US" sz="2400" b="1" dirty="0" smtClean="0">
              <a:solidFill>
                <a:schemeClr val="bg1"/>
              </a:solidFill>
            </a:endParaRPr>
          </a:p>
          <a:p>
            <a:endParaRPr lang="en-US" sz="2400" b="1" dirty="0">
              <a:solidFill>
                <a:schemeClr val="bg1"/>
              </a:solidFill>
            </a:endParaRPr>
          </a:p>
          <a:p>
            <a:endParaRPr lang="en-US" sz="2400" b="1" dirty="0" smtClean="0">
              <a:solidFill>
                <a:schemeClr val="bg1"/>
              </a:solidFill>
            </a:endParaRPr>
          </a:p>
          <a:p>
            <a:pPr marL="0" indent="0" algn="ctr">
              <a:buNone/>
            </a:pPr>
            <a:endParaRPr lang="en-US" sz="7200" b="1" dirty="0" smtClean="0">
              <a:solidFill>
                <a:schemeClr val="bg1"/>
              </a:solidFill>
            </a:endParaRPr>
          </a:p>
          <a:p>
            <a:pPr marL="0" indent="0" algn="ctr">
              <a:buNone/>
            </a:pPr>
            <a:endParaRPr lang="en-US" sz="7200" b="1" dirty="0" smtClean="0">
              <a:solidFill>
                <a:schemeClr val="bg1"/>
              </a:solidFill>
            </a:endParaRPr>
          </a:p>
          <a:p>
            <a:pPr marL="0" indent="0" algn="ctr">
              <a:buNone/>
            </a:pPr>
            <a:endParaRPr lang="en-US" sz="7200" b="1" dirty="0">
              <a:solidFill>
                <a:schemeClr val="bg1"/>
              </a:solidFill>
            </a:endParaRPr>
          </a:p>
          <a:p>
            <a:pPr marL="0" indent="0" algn="ctr">
              <a:buNone/>
            </a:pPr>
            <a:r>
              <a:rPr lang="en-US" sz="7200" b="1" dirty="0" smtClean="0">
                <a:solidFill>
                  <a:schemeClr val="bg1"/>
                </a:solidFill>
              </a:rPr>
              <a:t>Secondary</a:t>
            </a:r>
          </a:p>
          <a:p>
            <a:pPr lvl="0" defTabSz="914400">
              <a:spcAft>
                <a:spcPts val="0"/>
              </a:spcAft>
              <a:buClrTx/>
              <a:buFont typeface="Arial" pitchFamily="34" charset="0"/>
              <a:buChar char="»"/>
            </a:pPr>
            <a:r>
              <a:rPr lang="en-US" sz="6400" b="1" dirty="0">
                <a:solidFill>
                  <a:srgbClr val="3E3D2D"/>
                </a:solidFill>
                <a:latin typeface="Calibri"/>
              </a:rPr>
              <a:t>READING</a:t>
            </a:r>
            <a:r>
              <a:rPr lang="en-US" sz="6400" dirty="0">
                <a:solidFill>
                  <a:srgbClr val="3E3D2D"/>
                </a:solidFill>
                <a:latin typeface="Calibri"/>
              </a:rPr>
              <a:t> - </a:t>
            </a:r>
            <a:r>
              <a:rPr lang="en-US" sz="6400" b="1" dirty="0">
                <a:solidFill>
                  <a:srgbClr val="3E3D2D"/>
                </a:solidFill>
                <a:latin typeface="Calibri"/>
              </a:rPr>
              <a:t>Including AMOs, FAA </a:t>
            </a:r>
            <a:r>
              <a:rPr lang="en-US" sz="6400" b="1" dirty="0" smtClean="0">
                <a:solidFill>
                  <a:srgbClr val="3E3D2D"/>
                </a:solidFill>
                <a:latin typeface="Calibri"/>
              </a:rPr>
              <a:t>CELLA and </a:t>
            </a:r>
            <a:r>
              <a:rPr lang="en-US" sz="6400" b="1" dirty="0">
                <a:solidFill>
                  <a:srgbClr val="3E3D2D"/>
                </a:solidFill>
                <a:latin typeface="Calibri"/>
              </a:rPr>
              <a:t>Postsecondary </a:t>
            </a:r>
            <a:r>
              <a:rPr lang="en-US" sz="6400" b="1" dirty="0" smtClean="0">
                <a:solidFill>
                  <a:srgbClr val="3E3D2D"/>
                </a:solidFill>
                <a:latin typeface="Calibri"/>
              </a:rPr>
              <a:t>Readiness </a:t>
            </a:r>
            <a:endParaRPr lang="en-US" sz="6400" b="1" dirty="0">
              <a:solidFill>
                <a:srgbClr val="3E3D2D"/>
              </a:solidFill>
              <a:latin typeface="Calibri"/>
            </a:endParaRPr>
          </a:p>
          <a:p>
            <a:pPr lvl="0" defTabSz="914400">
              <a:spcAft>
                <a:spcPts val="0"/>
              </a:spcAft>
              <a:buClrTx/>
              <a:buFont typeface="Arial" pitchFamily="34" charset="0"/>
              <a:buChar char="»"/>
            </a:pPr>
            <a:r>
              <a:rPr lang="en-US" sz="6400" b="1" dirty="0">
                <a:solidFill>
                  <a:srgbClr val="3E3D2D"/>
                </a:solidFill>
                <a:latin typeface="Calibri"/>
              </a:rPr>
              <a:t>WRITING - Including FAA </a:t>
            </a:r>
            <a:endParaRPr lang="en-US" sz="6400" b="1" dirty="0" smtClean="0">
              <a:solidFill>
                <a:srgbClr val="3E3D2D"/>
              </a:solidFill>
              <a:latin typeface="Calibri"/>
            </a:endParaRPr>
          </a:p>
          <a:p>
            <a:pPr lvl="0" defTabSz="914400">
              <a:spcAft>
                <a:spcPts val="0"/>
              </a:spcAft>
              <a:buClrTx/>
              <a:buFont typeface="Arial" pitchFamily="34" charset="0"/>
              <a:buChar char="»"/>
            </a:pPr>
            <a:r>
              <a:rPr lang="en-US" sz="6400" b="1" dirty="0" smtClean="0">
                <a:solidFill>
                  <a:srgbClr val="3E3D2D"/>
                </a:solidFill>
                <a:latin typeface="Calibri"/>
              </a:rPr>
              <a:t>MATHEMATICS </a:t>
            </a:r>
            <a:r>
              <a:rPr lang="en-US" sz="6400" dirty="0">
                <a:solidFill>
                  <a:srgbClr val="3E3D2D"/>
                </a:solidFill>
                <a:latin typeface="Calibri"/>
              </a:rPr>
              <a:t>- </a:t>
            </a:r>
            <a:r>
              <a:rPr lang="en-US" sz="6400" b="1" dirty="0">
                <a:solidFill>
                  <a:srgbClr val="3E3D2D"/>
                </a:solidFill>
                <a:latin typeface="Calibri"/>
              </a:rPr>
              <a:t>Including AMOs, FAA </a:t>
            </a:r>
            <a:r>
              <a:rPr lang="en-US" sz="6400" b="1" dirty="0" smtClean="0">
                <a:solidFill>
                  <a:srgbClr val="3E3D2D"/>
                </a:solidFill>
                <a:latin typeface="Calibri"/>
              </a:rPr>
              <a:t>, </a:t>
            </a:r>
            <a:r>
              <a:rPr lang="en-US" sz="6400" b="1" dirty="0">
                <a:solidFill>
                  <a:srgbClr val="3E3D2D"/>
                </a:solidFill>
                <a:latin typeface="Calibri"/>
              </a:rPr>
              <a:t>and Postsecondary </a:t>
            </a:r>
            <a:r>
              <a:rPr lang="en-US" sz="6400" b="1" dirty="0" smtClean="0">
                <a:solidFill>
                  <a:srgbClr val="3E3D2D"/>
                </a:solidFill>
                <a:latin typeface="Calibri"/>
              </a:rPr>
              <a:t>Readiness </a:t>
            </a:r>
            <a:endParaRPr lang="en-US" sz="6400" b="1" dirty="0">
              <a:solidFill>
                <a:srgbClr val="3E3D2D"/>
              </a:solidFill>
              <a:latin typeface="Calibri"/>
            </a:endParaRPr>
          </a:p>
          <a:p>
            <a:pPr lvl="1" defTabSz="914400">
              <a:spcAft>
                <a:spcPts val="0"/>
              </a:spcAft>
              <a:buClrTx/>
              <a:buFont typeface="Arial" pitchFamily="34" charset="0"/>
              <a:buChar char="˃"/>
            </a:pPr>
            <a:r>
              <a:rPr lang="en-US" sz="6400" dirty="0">
                <a:solidFill>
                  <a:prstClr val="black"/>
                </a:solidFill>
                <a:latin typeface="Calibri"/>
              </a:rPr>
              <a:t>MIDDLE SCHOOL ACCELERATION</a:t>
            </a:r>
          </a:p>
          <a:p>
            <a:pPr lvl="1" defTabSz="914400">
              <a:spcAft>
                <a:spcPts val="0"/>
              </a:spcAft>
              <a:buClrTx/>
              <a:buFont typeface="Arial" pitchFamily="34" charset="0"/>
              <a:buChar char="˃"/>
            </a:pPr>
            <a:r>
              <a:rPr lang="en-US" sz="6400" dirty="0">
                <a:solidFill>
                  <a:prstClr val="black"/>
                </a:solidFill>
                <a:latin typeface="Calibri"/>
              </a:rPr>
              <a:t>ALGEBRA I</a:t>
            </a:r>
          </a:p>
          <a:p>
            <a:pPr lvl="1" defTabSz="914400">
              <a:spcAft>
                <a:spcPts val="0"/>
              </a:spcAft>
              <a:buClrTx/>
              <a:buFont typeface="Arial" pitchFamily="34" charset="0"/>
              <a:buChar char="˃"/>
            </a:pPr>
            <a:r>
              <a:rPr lang="en-US" sz="6400" dirty="0">
                <a:solidFill>
                  <a:prstClr val="black"/>
                </a:solidFill>
                <a:latin typeface="Calibri"/>
              </a:rPr>
              <a:t>GEOMETRY</a:t>
            </a:r>
          </a:p>
          <a:p>
            <a:pPr lvl="0" defTabSz="914400">
              <a:spcAft>
                <a:spcPts val="0"/>
              </a:spcAft>
              <a:buClrTx/>
              <a:buFont typeface="Arial" pitchFamily="34" charset="0"/>
              <a:buChar char="»"/>
            </a:pPr>
            <a:r>
              <a:rPr lang="en-US" sz="6400" b="1" dirty="0">
                <a:solidFill>
                  <a:srgbClr val="3E3D2D"/>
                </a:solidFill>
                <a:latin typeface="Calibri"/>
              </a:rPr>
              <a:t>SCIENCE</a:t>
            </a:r>
            <a:r>
              <a:rPr lang="en-US" sz="6400" dirty="0">
                <a:solidFill>
                  <a:srgbClr val="3E3D2D"/>
                </a:solidFill>
                <a:latin typeface="Calibri"/>
              </a:rPr>
              <a:t>  - </a:t>
            </a:r>
            <a:r>
              <a:rPr lang="en-US" sz="6400" b="1" dirty="0">
                <a:solidFill>
                  <a:srgbClr val="3E3D2D"/>
                </a:solidFill>
                <a:latin typeface="Calibri"/>
              </a:rPr>
              <a:t>Including FAA </a:t>
            </a:r>
            <a:endParaRPr lang="en-US" sz="6400" b="1" dirty="0" smtClean="0">
              <a:solidFill>
                <a:srgbClr val="3E3D2D"/>
              </a:solidFill>
              <a:latin typeface="Calibri"/>
            </a:endParaRPr>
          </a:p>
          <a:p>
            <a:pPr lvl="0" defTabSz="914400">
              <a:spcAft>
                <a:spcPts val="0"/>
              </a:spcAft>
              <a:buClrTx/>
              <a:buFont typeface="Arial" pitchFamily="34" charset="0"/>
              <a:buChar char="»"/>
            </a:pPr>
            <a:r>
              <a:rPr lang="en-US" sz="6400" dirty="0" smtClean="0">
                <a:solidFill>
                  <a:prstClr val="black"/>
                </a:solidFill>
                <a:latin typeface="Calibri"/>
              </a:rPr>
              <a:t>BIOLOGY </a:t>
            </a:r>
            <a:r>
              <a:rPr lang="en-US" sz="6400" dirty="0">
                <a:solidFill>
                  <a:prstClr val="black"/>
                </a:solidFill>
                <a:latin typeface="Calibri"/>
              </a:rPr>
              <a:t>I</a:t>
            </a:r>
          </a:p>
          <a:p>
            <a:pPr lvl="0" defTabSz="914400">
              <a:spcAft>
                <a:spcPts val="0"/>
              </a:spcAft>
              <a:buClrTx/>
              <a:buFont typeface="Arial" pitchFamily="34" charset="0"/>
              <a:buChar char="»"/>
            </a:pPr>
            <a:r>
              <a:rPr lang="en-US" sz="6400" b="1" dirty="0">
                <a:solidFill>
                  <a:srgbClr val="3E3D2D"/>
                </a:solidFill>
                <a:latin typeface="Calibri"/>
              </a:rPr>
              <a:t>STEM</a:t>
            </a:r>
          </a:p>
          <a:p>
            <a:pPr lvl="0" defTabSz="914400">
              <a:spcAft>
                <a:spcPts val="0"/>
              </a:spcAft>
              <a:buClrTx/>
              <a:buFont typeface="Arial" pitchFamily="34" charset="0"/>
              <a:buChar char="»"/>
            </a:pPr>
            <a:r>
              <a:rPr lang="en-US" sz="6400" b="1" dirty="0">
                <a:solidFill>
                  <a:srgbClr val="3E3D2D"/>
                </a:solidFill>
                <a:latin typeface="Calibri"/>
              </a:rPr>
              <a:t>CAREER AND TECHNICAL EDUCATION</a:t>
            </a:r>
          </a:p>
          <a:p>
            <a:pPr lvl="0" defTabSz="914400">
              <a:spcAft>
                <a:spcPts val="0"/>
              </a:spcAft>
              <a:buClrTx/>
              <a:buFont typeface="Arial" pitchFamily="34" charset="0"/>
              <a:buChar char="»"/>
            </a:pPr>
            <a:r>
              <a:rPr lang="en-US" sz="6400" b="1" dirty="0">
                <a:solidFill>
                  <a:srgbClr val="3E3D2D"/>
                </a:solidFill>
                <a:latin typeface="Calibri"/>
              </a:rPr>
              <a:t>Social Studies</a:t>
            </a:r>
          </a:p>
          <a:p>
            <a:pPr lvl="1" defTabSz="914400">
              <a:spcAft>
                <a:spcPts val="0"/>
              </a:spcAft>
              <a:buClrTx/>
              <a:buFont typeface="Arial" pitchFamily="34" charset="0"/>
              <a:buChar char="˃"/>
            </a:pPr>
            <a:r>
              <a:rPr lang="en-US" sz="6400" dirty="0">
                <a:solidFill>
                  <a:prstClr val="black"/>
                </a:solidFill>
                <a:latin typeface="Calibri"/>
              </a:rPr>
              <a:t>CIVICS</a:t>
            </a:r>
          </a:p>
          <a:p>
            <a:pPr lvl="1" defTabSz="914400">
              <a:spcAft>
                <a:spcPts val="0"/>
              </a:spcAft>
              <a:buClrTx/>
              <a:buFont typeface="Arial" pitchFamily="34" charset="0"/>
              <a:buChar char="˃"/>
            </a:pPr>
            <a:r>
              <a:rPr lang="en-US" sz="6400" dirty="0">
                <a:solidFill>
                  <a:prstClr val="black"/>
                </a:solidFill>
                <a:latin typeface="Calibri"/>
              </a:rPr>
              <a:t>US HISTORY</a:t>
            </a:r>
          </a:p>
          <a:p>
            <a:pPr lvl="0" defTabSz="914400">
              <a:spcAft>
                <a:spcPts val="0"/>
              </a:spcAft>
              <a:buClrTx/>
              <a:buFont typeface="Arial" pitchFamily="34" charset="0"/>
              <a:buChar char="»"/>
            </a:pPr>
            <a:r>
              <a:rPr lang="en-US" sz="6400" b="1" dirty="0">
                <a:solidFill>
                  <a:srgbClr val="3E3D2D"/>
                </a:solidFill>
                <a:latin typeface="Calibri"/>
              </a:rPr>
              <a:t>EARLY WARNING SYSTEMS</a:t>
            </a:r>
          </a:p>
          <a:p>
            <a:pPr lvl="1" defTabSz="914400">
              <a:spcAft>
                <a:spcPts val="0"/>
              </a:spcAft>
              <a:buClrTx/>
              <a:buFont typeface="Arial" pitchFamily="34" charset="0"/>
              <a:buChar char="˃"/>
            </a:pPr>
            <a:r>
              <a:rPr lang="en-US" sz="6400" dirty="0">
                <a:solidFill>
                  <a:prstClr val="black"/>
                </a:solidFill>
                <a:latin typeface="Calibri"/>
              </a:rPr>
              <a:t>ATTENDANCE</a:t>
            </a:r>
          </a:p>
          <a:p>
            <a:pPr lvl="1" defTabSz="914400">
              <a:spcAft>
                <a:spcPts val="0"/>
              </a:spcAft>
              <a:buClrTx/>
              <a:buFont typeface="Arial" pitchFamily="34" charset="0"/>
              <a:buChar char="˃"/>
            </a:pPr>
            <a:r>
              <a:rPr lang="en-US" sz="6400" dirty="0">
                <a:solidFill>
                  <a:prstClr val="black"/>
                </a:solidFill>
                <a:latin typeface="Calibri"/>
              </a:rPr>
              <a:t>SUSPENSIONS</a:t>
            </a:r>
          </a:p>
          <a:p>
            <a:pPr lvl="1" defTabSz="914400">
              <a:spcAft>
                <a:spcPts val="0"/>
              </a:spcAft>
              <a:buClrTx/>
              <a:buFont typeface="Arial" pitchFamily="34" charset="0"/>
              <a:buChar char="˃"/>
            </a:pPr>
            <a:r>
              <a:rPr lang="en-US" sz="6400" dirty="0">
                <a:solidFill>
                  <a:prstClr val="black"/>
                </a:solidFill>
                <a:latin typeface="Calibri"/>
              </a:rPr>
              <a:t>RETENTIONS</a:t>
            </a:r>
          </a:p>
          <a:p>
            <a:pPr lvl="1" defTabSz="914400">
              <a:spcAft>
                <a:spcPts val="0"/>
              </a:spcAft>
              <a:buClrTx/>
              <a:buFont typeface="Arial" pitchFamily="34" charset="0"/>
              <a:buChar char="˃"/>
            </a:pPr>
            <a:r>
              <a:rPr lang="en-US" sz="6400" dirty="0">
                <a:solidFill>
                  <a:prstClr val="black"/>
                </a:solidFill>
                <a:latin typeface="Calibri"/>
              </a:rPr>
              <a:t>GRADUATION</a:t>
            </a:r>
          </a:p>
          <a:p>
            <a:pPr lvl="0" defTabSz="914400">
              <a:spcAft>
                <a:spcPts val="0"/>
              </a:spcAft>
              <a:buClrTx/>
              <a:buFont typeface="Arial" pitchFamily="34" charset="0"/>
              <a:buChar char="»"/>
            </a:pPr>
            <a:r>
              <a:rPr lang="en-US" sz="6400" b="1" dirty="0">
                <a:solidFill>
                  <a:srgbClr val="3E3D2D"/>
                </a:solidFill>
                <a:latin typeface="Calibri"/>
              </a:rPr>
              <a:t>PARENTAL INVOLVEMENT</a:t>
            </a:r>
          </a:p>
          <a:p>
            <a:endParaRPr lang="en-US" sz="6000" dirty="0"/>
          </a:p>
          <a:p>
            <a:endParaRPr lang="en-US" sz="48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Rectangle 1"/>
          <p:cNvSpPr/>
          <p:nvPr/>
        </p:nvSpPr>
        <p:spPr>
          <a:xfrm>
            <a:off x="2024766" y="228600"/>
            <a:ext cx="4355680"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Areas Covered</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39561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1999" y="1600200"/>
            <a:ext cx="7772401" cy="4639598"/>
          </a:xfrm>
          <a:solidFill>
            <a:schemeClr val="tx1"/>
          </a:solidFill>
          <a:ln w="12700">
            <a:solidFill>
              <a:schemeClr val="tx1"/>
            </a:solidFill>
          </a:ln>
        </p:spPr>
        <p:txBody>
          <a:bodyPr>
            <a:normAutofit/>
          </a:bodyPr>
          <a:lstStyle/>
          <a:p>
            <a:pPr lvl="0" defTabSz="914400">
              <a:spcAft>
                <a:spcPts val="0"/>
              </a:spcAft>
              <a:buClrTx/>
              <a:buFont typeface="Arial" pitchFamily="34" charset="0"/>
              <a:buChar char="•"/>
            </a:pPr>
            <a:r>
              <a:rPr lang="en-US" sz="3200" dirty="0" smtClean="0">
                <a:solidFill>
                  <a:prstClr val="black"/>
                </a:solidFill>
                <a:latin typeface="Calibri"/>
              </a:rPr>
              <a:t>School Advisory Council included in Part I</a:t>
            </a:r>
          </a:p>
          <a:p>
            <a:pPr lvl="0" defTabSz="914400">
              <a:spcAft>
                <a:spcPts val="0"/>
              </a:spcAft>
              <a:buClrTx/>
              <a:buFont typeface="Arial" pitchFamily="34" charset="0"/>
              <a:buChar char="•"/>
            </a:pPr>
            <a:r>
              <a:rPr lang="en-US" sz="3200" dirty="0" smtClean="0">
                <a:solidFill>
                  <a:prstClr val="black"/>
                </a:solidFill>
                <a:latin typeface="Calibri"/>
              </a:rPr>
              <a:t>Highly Qualified Staff (HQ Paraprofessionals, other instructional personnel)</a:t>
            </a:r>
          </a:p>
          <a:p>
            <a:pPr lvl="0" defTabSz="914400">
              <a:spcAft>
                <a:spcPts val="0"/>
              </a:spcAft>
              <a:buClrTx/>
              <a:buFont typeface="Arial" pitchFamily="34" charset="0"/>
              <a:buChar char="•"/>
            </a:pPr>
            <a:r>
              <a:rPr lang="en-US" sz="3200" dirty="0" smtClean="0">
                <a:solidFill>
                  <a:prstClr val="black"/>
                </a:solidFill>
                <a:latin typeface="Calibri"/>
              </a:rPr>
              <a:t>Increased Learning Time/Extended Learning Opportunities</a:t>
            </a:r>
          </a:p>
          <a:p>
            <a:pPr lvl="0" defTabSz="914400">
              <a:spcAft>
                <a:spcPts val="0"/>
              </a:spcAft>
              <a:buClrTx/>
              <a:buFont typeface="Arial" pitchFamily="34" charset="0"/>
              <a:buChar char="•"/>
            </a:pPr>
            <a:r>
              <a:rPr lang="en-US" sz="3200" dirty="0" smtClean="0">
                <a:solidFill>
                  <a:prstClr val="black"/>
                </a:solidFill>
                <a:latin typeface="Calibri"/>
              </a:rPr>
              <a:t>College &amp; Career Readiness</a:t>
            </a:r>
            <a:endParaRPr lang="en-US" sz="3200" dirty="0">
              <a:solidFill>
                <a:prstClr val="black"/>
              </a:solidFill>
              <a:latin typeface="Calibri"/>
            </a:endParaRPr>
          </a:p>
        </p:txBody>
      </p:sp>
      <p:sp>
        <p:nvSpPr>
          <p:cNvPr id="2" name="Rectangle 1"/>
          <p:cNvSpPr/>
          <p:nvPr/>
        </p:nvSpPr>
        <p:spPr>
          <a:xfrm>
            <a:off x="381000" y="380999"/>
            <a:ext cx="845936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New to the SIP This Year-Part I</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91795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255931"/>
            <a:ext cx="8534400" cy="5136267"/>
          </a:xfrm>
          <a:solidFill>
            <a:schemeClr val="tx1"/>
          </a:solidFill>
          <a:ln w="12700">
            <a:solidFill>
              <a:schemeClr val="tx1"/>
            </a:solidFill>
          </a:ln>
        </p:spPr>
        <p:txBody>
          <a:bodyPr>
            <a:normAutofit fontScale="92500" lnSpcReduction="20000"/>
          </a:bodyPr>
          <a:lstStyle/>
          <a:p>
            <a:pPr lvl="0" defTabSz="914400">
              <a:spcAft>
                <a:spcPts val="0"/>
              </a:spcAft>
              <a:buClrTx/>
              <a:buFont typeface="Arial" pitchFamily="34" charset="0"/>
              <a:buChar char="•"/>
            </a:pPr>
            <a:endParaRPr lang="en-US" sz="2800" b="1" dirty="0" smtClean="0">
              <a:solidFill>
                <a:prstClr val="black"/>
              </a:solidFill>
              <a:latin typeface="Calibri"/>
            </a:endParaRPr>
          </a:p>
          <a:p>
            <a:pPr lvl="0" defTabSz="914400">
              <a:spcAft>
                <a:spcPts val="0"/>
              </a:spcAft>
              <a:buClrTx/>
              <a:buFont typeface="Arial" pitchFamily="34" charset="0"/>
              <a:buChar char="•"/>
            </a:pPr>
            <a:endParaRPr lang="en-US" sz="2800" b="1" dirty="0">
              <a:solidFill>
                <a:prstClr val="black"/>
              </a:solidFill>
              <a:latin typeface="Calibri"/>
            </a:endParaRPr>
          </a:p>
          <a:p>
            <a:pPr lvl="0" defTabSz="914400">
              <a:spcAft>
                <a:spcPts val="0"/>
              </a:spcAft>
              <a:buClrTx/>
              <a:buFont typeface="Arial" pitchFamily="34" charset="0"/>
              <a:buChar char="•"/>
            </a:pPr>
            <a:r>
              <a:rPr lang="en-US" sz="2800" b="1" dirty="0" smtClean="0">
                <a:solidFill>
                  <a:prstClr val="black"/>
                </a:solidFill>
                <a:latin typeface="Calibri"/>
              </a:rPr>
              <a:t>Problem Solving Process: </a:t>
            </a:r>
            <a:r>
              <a:rPr lang="en-US" sz="2800" dirty="0" smtClean="0">
                <a:solidFill>
                  <a:prstClr val="black"/>
                </a:solidFill>
                <a:latin typeface="Calibri"/>
              </a:rPr>
              <a:t>Provides the 8 step process to respond to Goal Areas </a:t>
            </a:r>
          </a:p>
          <a:p>
            <a:pPr lvl="0" defTabSz="914400">
              <a:spcAft>
                <a:spcPts val="0"/>
              </a:spcAft>
              <a:buClrTx/>
              <a:buFont typeface="Arial" pitchFamily="34" charset="0"/>
              <a:buChar char="•"/>
            </a:pPr>
            <a:r>
              <a:rPr lang="en-US" sz="2800" b="1" dirty="0" smtClean="0">
                <a:solidFill>
                  <a:prstClr val="black"/>
                </a:solidFill>
                <a:latin typeface="Calibri"/>
              </a:rPr>
              <a:t>Florida </a:t>
            </a:r>
            <a:r>
              <a:rPr lang="en-US" sz="2800" b="1" dirty="0">
                <a:solidFill>
                  <a:prstClr val="black"/>
                </a:solidFill>
                <a:latin typeface="Calibri"/>
              </a:rPr>
              <a:t>Alternate Assessment (FAA) </a:t>
            </a:r>
            <a:r>
              <a:rPr lang="en-US" sz="2800" dirty="0">
                <a:solidFill>
                  <a:prstClr val="black"/>
                </a:solidFill>
                <a:latin typeface="Calibri"/>
              </a:rPr>
              <a:t>– Must be completed by any school </a:t>
            </a:r>
            <a:r>
              <a:rPr lang="en-US" sz="2800" dirty="0" smtClean="0">
                <a:solidFill>
                  <a:prstClr val="black"/>
                </a:solidFill>
                <a:latin typeface="Calibri"/>
              </a:rPr>
              <a:t>with 10 or more students taking this assessment – Appendix IX</a:t>
            </a:r>
          </a:p>
          <a:p>
            <a:pPr lvl="0" defTabSz="914400">
              <a:spcAft>
                <a:spcPts val="0"/>
              </a:spcAft>
              <a:buClrTx/>
              <a:buFont typeface="Arial" pitchFamily="34" charset="0"/>
              <a:buChar char="•"/>
            </a:pPr>
            <a:r>
              <a:rPr lang="en-US" sz="2800" b="1" dirty="0" smtClean="0">
                <a:solidFill>
                  <a:prstClr val="black"/>
                </a:solidFill>
                <a:latin typeface="Calibri"/>
              </a:rPr>
              <a:t>CELLA- </a:t>
            </a:r>
            <a:r>
              <a:rPr lang="en-US" sz="2800" dirty="0">
                <a:solidFill>
                  <a:prstClr val="black"/>
                </a:solidFill>
                <a:latin typeface="Calibri"/>
              </a:rPr>
              <a:t>Must be completed by any school with 10 or more students taking this assessment – </a:t>
            </a:r>
            <a:r>
              <a:rPr lang="en-US" sz="2800" dirty="0" smtClean="0">
                <a:solidFill>
                  <a:prstClr val="black"/>
                </a:solidFill>
                <a:latin typeface="Calibri"/>
              </a:rPr>
              <a:t>Appendix X</a:t>
            </a:r>
            <a:endParaRPr lang="en-US" sz="2800" dirty="0">
              <a:solidFill>
                <a:prstClr val="black"/>
              </a:solidFill>
              <a:latin typeface="Calibri"/>
            </a:endParaRPr>
          </a:p>
          <a:p>
            <a:pPr lvl="0" defTabSz="914400">
              <a:spcAft>
                <a:spcPts val="0"/>
              </a:spcAft>
              <a:buClrTx/>
              <a:buFont typeface="Arial" pitchFamily="34" charset="0"/>
              <a:buChar char="•"/>
            </a:pPr>
            <a:r>
              <a:rPr lang="en-US" sz="2800" b="1" dirty="0" smtClean="0">
                <a:solidFill>
                  <a:prstClr val="black"/>
                </a:solidFill>
                <a:latin typeface="Calibri"/>
              </a:rPr>
              <a:t>Early Warning Systems – divided by school levels: </a:t>
            </a:r>
            <a:r>
              <a:rPr lang="en-US" sz="2800" dirty="0" smtClean="0">
                <a:solidFill>
                  <a:prstClr val="black"/>
                </a:solidFill>
                <a:latin typeface="Calibri"/>
              </a:rPr>
              <a:t>Must be completed by all schools</a:t>
            </a:r>
          </a:p>
          <a:p>
            <a:pPr lvl="0" defTabSz="914400">
              <a:spcAft>
                <a:spcPts val="0"/>
              </a:spcAft>
              <a:buClrTx/>
              <a:buFont typeface="Arial" pitchFamily="34" charset="0"/>
              <a:buChar char="•"/>
            </a:pPr>
            <a:r>
              <a:rPr lang="en-US" sz="2800" b="1" dirty="0" smtClean="0">
                <a:solidFill>
                  <a:prstClr val="black"/>
                </a:solidFill>
                <a:latin typeface="Calibri"/>
              </a:rPr>
              <a:t>Middle School Acceleration: </a:t>
            </a:r>
            <a:r>
              <a:rPr lang="en-US" sz="2800" dirty="0" smtClean="0">
                <a:solidFill>
                  <a:prstClr val="black"/>
                </a:solidFill>
                <a:latin typeface="Calibri"/>
              </a:rPr>
              <a:t>Must be completed by all Middle </a:t>
            </a:r>
            <a:r>
              <a:rPr lang="en-US" sz="2800" dirty="0">
                <a:solidFill>
                  <a:prstClr val="black"/>
                </a:solidFill>
                <a:latin typeface="Calibri"/>
              </a:rPr>
              <a:t>S</a:t>
            </a:r>
            <a:r>
              <a:rPr lang="en-US" sz="2800" dirty="0" smtClean="0">
                <a:solidFill>
                  <a:prstClr val="black"/>
                </a:solidFill>
                <a:latin typeface="Calibri"/>
              </a:rPr>
              <a:t>chools &amp; K-8 Centers</a:t>
            </a:r>
          </a:p>
          <a:p>
            <a:pPr lvl="0" defTabSz="914400">
              <a:spcAft>
                <a:spcPts val="0"/>
              </a:spcAft>
              <a:buClrTx/>
              <a:buFont typeface="Arial" pitchFamily="34" charset="0"/>
              <a:buChar char="•"/>
            </a:pPr>
            <a:endParaRPr lang="en-US" sz="2800" b="1" dirty="0">
              <a:solidFill>
                <a:prstClr val="black"/>
              </a:solidFill>
              <a:latin typeface="Calibri"/>
            </a:endParaRPr>
          </a:p>
          <a:p>
            <a:pPr lvl="0" defTabSz="914400">
              <a:spcAft>
                <a:spcPts val="0"/>
              </a:spcAft>
              <a:buClrTx/>
              <a:buFont typeface="Arial" pitchFamily="34" charset="0"/>
              <a:buChar char="•"/>
            </a:pPr>
            <a:endParaRPr lang="en-US" sz="2800" b="1" dirty="0" smtClean="0">
              <a:solidFill>
                <a:prstClr val="black"/>
              </a:solidFill>
              <a:latin typeface="Calibri"/>
            </a:endParaRPr>
          </a:p>
          <a:p>
            <a:pPr lvl="0" defTabSz="914400">
              <a:spcAft>
                <a:spcPts val="0"/>
              </a:spcAft>
              <a:buClrTx/>
              <a:buFont typeface="Arial" pitchFamily="34" charset="0"/>
              <a:buChar char="•"/>
            </a:pPr>
            <a:endParaRPr lang="en-US" sz="2800" dirty="0">
              <a:solidFill>
                <a:prstClr val="black"/>
              </a:solidFill>
              <a:latin typeface="Calibri"/>
            </a:endParaRPr>
          </a:p>
        </p:txBody>
      </p:sp>
      <p:sp>
        <p:nvSpPr>
          <p:cNvPr id="5" name="Rectangle 4"/>
          <p:cNvSpPr/>
          <p:nvPr/>
        </p:nvSpPr>
        <p:spPr>
          <a:xfrm>
            <a:off x="248540" y="228600"/>
            <a:ext cx="864691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New to the SIP this year- Part II</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06866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8" y="64722"/>
            <a:ext cx="8999537" cy="6644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407194" y="179119"/>
            <a:ext cx="4191000" cy="381000"/>
          </a:xfrm>
          <a:prstGeom prst="rect">
            <a:avLst/>
          </a:prstGeom>
          <a:solidFill>
            <a:srgbClr val="FFFF00"/>
          </a:solidFill>
          <a:ln w="381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http://osi.dadeschools.net</a:t>
            </a:r>
          </a:p>
        </p:txBody>
      </p:sp>
      <p:sp>
        <p:nvSpPr>
          <p:cNvPr id="7" name="Right Arrow 6"/>
          <p:cNvSpPr/>
          <p:nvPr/>
        </p:nvSpPr>
        <p:spPr>
          <a:xfrm rot="19208821">
            <a:off x="1029130" y="3369422"/>
            <a:ext cx="1379742" cy="382772"/>
          </a:xfrm>
          <a:prstGeom prst="rightArrow">
            <a:avLst/>
          </a:prstGeom>
          <a:solidFill>
            <a:srgbClr val="94C600"/>
          </a:solidFill>
          <a:ln w="15875" cap="flat" cmpd="sng" algn="ctr">
            <a:solidFill>
              <a:srgbClr val="94C6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Click Here</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4012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1066800"/>
            <a:ext cx="7315200" cy="2554545"/>
          </a:xfrm>
          <a:prstGeom prst="rect">
            <a:avLst/>
          </a:prstGeom>
          <a:noFill/>
        </p:spPr>
        <p:txBody>
          <a:bodyPr wrap="square" rtlCol="0">
            <a:spAutoFit/>
          </a:bodyPr>
          <a:lstStyle/>
          <a:p>
            <a:r>
              <a:rPr lang="en-US" sz="4000" dirty="0" smtClean="0">
                <a:solidFill>
                  <a:schemeClr val="accent1">
                    <a:lumMod val="25000"/>
                  </a:schemeClr>
                </a:solidFill>
              </a:rPr>
              <a:t>Go to </a:t>
            </a:r>
            <a:r>
              <a:rPr lang="en-US" sz="4000" dirty="0" smtClean="0">
                <a:solidFill>
                  <a:schemeClr val="accent1">
                    <a:lumMod val="25000"/>
                  </a:schemeClr>
                </a:solidFill>
                <a:hlinkClick r:id="rId2"/>
              </a:rPr>
              <a:t>http://www.flsiponline.com</a:t>
            </a:r>
            <a:r>
              <a:rPr lang="en-US" sz="4000" dirty="0" smtClean="0">
                <a:solidFill>
                  <a:schemeClr val="accent1">
                    <a:lumMod val="25000"/>
                  </a:schemeClr>
                </a:solidFill>
              </a:rPr>
              <a:t> and begin entering your SIP online.</a:t>
            </a:r>
            <a:endParaRPr lang="en-US" sz="4000" dirty="0">
              <a:solidFill>
                <a:schemeClr val="accent1">
                  <a:lumMod val="25000"/>
                </a:schemeClr>
              </a:solidFill>
            </a:endParaRPr>
          </a:p>
        </p:txBody>
      </p:sp>
    </p:spTree>
    <p:extLst>
      <p:ext uri="{BB962C8B-B14F-4D97-AF65-F5344CB8AC3E}">
        <p14:creationId xmlns:p14="http://schemas.microsoft.com/office/powerpoint/2010/main" val="53258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9678518">
            <a:off x="840936" y="415938"/>
            <a:ext cx="1371600" cy="31450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139776"/>
      </p:ext>
    </p:extLst>
  </p:cSld>
  <p:clrMapOvr>
    <a:masterClrMapping/>
  </p:clrMapOvr>
</p:sld>
</file>

<file path=ppt/theme/theme1.xml><?xml version="1.0" encoding="utf-8"?>
<a:theme xmlns:a="http://schemas.openxmlformats.org/drawingml/2006/main" name="Autumn">
  <a:themeElements>
    <a:clrScheme name="Custom 3">
      <a:dk1>
        <a:sysClr val="windowText" lastClr="000000"/>
      </a:dk1>
      <a:lt1>
        <a:sysClr val="window" lastClr="FFFFFF"/>
      </a:lt1>
      <a:dk2>
        <a:srgbClr val="ACC8DD"/>
      </a:dk2>
      <a:lt2>
        <a:srgbClr val="CCDDEA"/>
      </a:lt2>
      <a:accent1>
        <a:srgbClr val="CCDDEA"/>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60586F9E478940AF5295D42AEF3658" ma:contentTypeVersion="0" ma:contentTypeDescription="Create a new document." ma:contentTypeScope="" ma:versionID="fd96a142d76b607b8fb4cba7ec5df50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8A9F1D4-D0D7-4B48-B9A8-182836C79C22}"/>
</file>

<file path=customXml/itemProps2.xml><?xml version="1.0" encoding="utf-8"?>
<ds:datastoreItem xmlns:ds="http://schemas.openxmlformats.org/officeDocument/2006/customXml" ds:itemID="{901464F7-032E-42E6-92B6-B52D03357A6A}"/>
</file>

<file path=customXml/itemProps3.xml><?xml version="1.0" encoding="utf-8"?>
<ds:datastoreItem xmlns:ds="http://schemas.openxmlformats.org/officeDocument/2006/customXml" ds:itemID="{D9482807-66D3-4457-9642-B7D45C73907E}"/>
</file>

<file path=docProps/app.xml><?xml version="1.0" encoding="utf-8"?>
<Properties xmlns="http://schemas.openxmlformats.org/officeDocument/2006/extended-properties" xmlns:vt="http://schemas.openxmlformats.org/officeDocument/2006/docPropsVTypes">
  <Template>Aspect</Template>
  <TotalTime>829</TotalTime>
  <Words>712</Words>
  <Application>Microsoft Office PowerPoint</Application>
  <PresentationFormat>On-screen Show (4:3)</PresentationFormat>
  <Paragraphs>133</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Autumn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Planning, Implementing, Monitoring, and Evaluating the SIP Process</vt:lpstr>
      <vt:lpstr>   Pursuant to Section VI. I. of the contractual agreement, “An Educational Excellence School Advisory Council (EESAC) will be established consistent with Florida Statute 1001.452 to facilitate achievement of the mission of the School, and to ensure that the School meets the needs of the children and community it is developed to serve.   To this end, the School will detail and address the following components, for its EESAC:  (a) establishment of by-laws;  (b) composition of membership;  (c) election procedures; and (d) communication and posting of meeting agendas and minutes pursuant to Florida Statute 286.011 (Sunshine Law).</vt:lpstr>
      <vt:lpstr>School Advisory Councils (EESACs) </vt:lpstr>
      <vt:lpstr>EESAC AGENDA &amp; RESOURCES</vt:lpstr>
      <vt:lpstr>MAKING THE CONNECTION SIP &amp; EESAC</vt:lpstr>
      <vt:lpstr>Post Minutes within 7 Days of Meeting</vt:lpstr>
      <vt:lpstr>PowerPoint Presentation</vt:lpstr>
      <vt:lpstr>ACCESSING YOUR EESAC</vt:lpstr>
      <vt:lpstr>BYLAWS &amp; ROSTERS</vt:lpstr>
      <vt:lpstr>EESAC Compliance Report</vt:lpstr>
      <vt:lpstr>EESAC TRAININGS</vt:lpstr>
      <vt:lpstr>PowerPoint Presentation</vt:lpstr>
    </vt:vector>
  </TitlesOfParts>
  <Company>Miami-Dade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Improvement Plans &amp; EESACs </dc:title>
  <dc:creator>Demetrius, Sherian E.</dc:creator>
  <cp:lastModifiedBy>178145</cp:lastModifiedBy>
  <cp:revision>52</cp:revision>
  <dcterms:created xsi:type="dcterms:W3CDTF">2013-07-03T17:00:20Z</dcterms:created>
  <dcterms:modified xsi:type="dcterms:W3CDTF">2013-08-13T18:06:26Z</dcterms:modified>
</cp:coreProperties>
</file>